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0" r:id="rId4"/>
    <p:sldId id="267" r:id="rId5"/>
    <p:sldId id="268" r:id="rId6"/>
    <p:sldId id="269" r:id="rId7"/>
    <p:sldId id="266" r:id="rId8"/>
    <p:sldId id="264" r:id="rId9"/>
    <p:sldId id="259" r:id="rId10"/>
    <p:sldId id="265" r:id="rId11"/>
    <p:sldId id="270"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1979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3027791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740112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3704627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177471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51760" y="5356834"/>
            <a:ext cx="10972800" cy="1969788"/>
          </a:xfrm>
        </p:spPr>
        <p:txBody>
          <a:bodyPr wrap="none" anchor="t">
            <a:normAutofit/>
          </a:bodyPr>
          <a:lstStyle>
            <a:lvl1pPr algn="r">
              <a:defRPr sz="11520" b="0" spc="-36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2651759" y="4433251"/>
            <a:ext cx="10972800" cy="904830"/>
          </a:xfrm>
        </p:spPr>
        <p:txBody>
          <a:bodyPr anchor="b">
            <a:normAutofit/>
          </a:bodyPr>
          <a:lstStyle>
            <a:lvl1pPr marL="0" indent="0" algn="r">
              <a:buNone/>
              <a:defRPr sz="384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Times New Roman" panose="02020603050405020304" pitchFamily="18" charset="0"/>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dirty="0"/>
              <a:t>Click to edit Master subtitle style</a:t>
            </a:r>
          </a:p>
        </p:txBody>
      </p:sp>
      <p:sp>
        <p:nvSpPr>
          <p:cNvPr id="7" name="Date Placeholder 6"/>
          <p:cNvSpPr>
            <a:spLocks noGrp="1"/>
          </p:cNvSpPr>
          <p:nvPr>
            <p:ph type="dt" sz="half" idx="10"/>
          </p:nvPr>
        </p:nvSpPr>
        <p:spPr/>
        <p:txBody>
          <a:bodyPr/>
          <a:lstStyle/>
          <a:p>
            <a:fld id="{69A61D2B-1C81-4FE5-9984-56BC417E514F}" type="datetimeFigureOut">
              <a:rPr lang="en-IN" smtClean="0"/>
              <a:t>31-03-2024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92C02D4-8BDD-490E-B91A-309AD2A1E4F6}" type="slidenum">
              <a:rPr lang="en-IN" smtClean="0"/>
              <a:t>‹#›</a:t>
            </a:fld>
            <a:endParaRPr lang="en-IN"/>
          </a:p>
        </p:txBody>
      </p:sp>
    </p:spTree>
    <p:extLst>
      <p:ext uri="{BB962C8B-B14F-4D97-AF65-F5344CB8AC3E}">
        <p14:creationId xmlns:p14="http://schemas.microsoft.com/office/powerpoint/2010/main" val="26712388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164263" y="0"/>
            <a:ext cx="14630400" cy="8229600"/>
          </a:xfrm>
          <a:prstGeom prst="rect">
            <a:avLst/>
          </a:prstGeom>
          <a:solidFill>
            <a:srgbClr val="181A24"/>
          </a:solidFill>
          <a:ln/>
        </p:spPr>
        <p:txBody>
          <a:bodyPr/>
          <a:lstStyle/>
          <a:p>
            <a:pPr>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 2"/>
          <p:cNvSpPr/>
          <p:nvPr/>
        </p:nvSpPr>
        <p:spPr>
          <a:xfrm>
            <a:off x="677081" y="295806"/>
            <a:ext cx="8054323" cy="2951725"/>
          </a:xfrm>
          <a:prstGeom prst="rect">
            <a:avLst/>
          </a:prstGeom>
          <a:noFill/>
          <a:ln/>
        </p:spPr>
        <p:txBody>
          <a:bodyPr wrap="square" rtlCol="0" anchor="t"/>
          <a:lstStyle/>
          <a:p>
            <a:pPr marL="0" indent="0" algn="ctr">
              <a:lnSpc>
                <a:spcPts val="6561"/>
              </a:lnSpc>
              <a:buNone/>
            </a:pPr>
            <a:r>
              <a:rPr lang="en-US" sz="5400" b="1" dirty="0">
                <a:solidFill>
                  <a:srgbClr val="6EB9FC"/>
                </a:solidFill>
                <a:latin typeface="Lora" pitchFamily="34" charset="0"/>
                <a:ea typeface="Lora" pitchFamily="34" charset="-122"/>
                <a:cs typeface="Lora" pitchFamily="34" charset="-120"/>
              </a:rPr>
              <a:t>Mismanagement of People's Money by the Indian Govt</a:t>
            </a:r>
            <a:endParaRPr lang="en-US" sz="5400" b="1" dirty="0"/>
          </a:p>
        </p:txBody>
      </p:sp>
      <p:sp>
        <p:nvSpPr>
          <p:cNvPr id="6" name="Text 3"/>
          <p:cNvSpPr/>
          <p:nvPr/>
        </p:nvSpPr>
        <p:spPr>
          <a:xfrm>
            <a:off x="117333" y="2832410"/>
            <a:ext cx="7543556" cy="3114103"/>
          </a:xfrm>
          <a:prstGeom prst="rect">
            <a:avLst/>
          </a:prstGeom>
          <a:noFill/>
          <a:ln/>
        </p:spPr>
        <p:txBody>
          <a:bodyPr wrap="square" rtlCol="0" anchor="t"/>
          <a:lstStyle/>
          <a:p>
            <a:pPr marL="0" indent="0">
              <a:lnSpc>
                <a:spcPts val="2799"/>
              </a:lnSpc>
              <a:buNone/>
            </a:pPr>
            <a:endParaRPr lang="en-US" sz="3200" b="1" dirty="0">
              <a:solidFill>
                <a:schemeClr val="bg1"/>
              </a:solidFill>
              <a:latin typeface="Lora" pitchFamily="34" charset="0"/>
            </a:endParaRPr>
          </a:p>
          <a:p>
            <a:pPr marL="0" indent="0">
              <a:lnSpc>
                <a:spcPts val="2799"/>
              </a:lnSpc>
              <a:buNone/>
            </a:pPr>
            <a:r>
              <a:rPr lang="en-US" sz="3200" b="1" dirty="0">
                <a:solidFill>
                  <a:schemeClr val="bg1"/>
                </a:solidFill>
                <a:latin typeface="Lora" pitchFamily="34" charset="0"/>
              </a:rPr>
              <a:t>Prepared By:</a:t>
            </a:r>
          </a:p>
          <a:p>
            <a:pPr>
              <a:lnSpc>
                <a:spcPct val="107000"/>
              </a:lnSpc>
              <a:spcAft>
                <a:spcPts val="800"/>
              </a:spcAft>
            </a:pPr>
            <a:r>
              <a:rPr lang="en-IN" sz="3200" b="1" dirty="0">
                <a:solidFill>
                  <a:schemeClr val="bg1"/>
                </a:solidFill>
                <a:latin typeface="Lora" pitchFamily="34" charset="0"/>
              </a:rPr>
              <a:t>Hassan Shaikh - 210429</a:t>
            </a:r>
          </a:p>
          <a:p>
            <a:pPr>
              <a:lnSpc>
                <a:spcPct val="107000"/>
              </a:lnSpc>
              <a:spcAft>
                <a:spcPts val="800"/>
              </a:spcAft>
            </a:pPr>
            <a:r>
              <a:rPr lang="en-IN" sz="3200" b="1" dirty="0">
                <a:solidFill>
                  <a:schemeClr val="bg1"/>
                </a:solidFill>
                <a:latin typeface="Lora" pitchFamily="34" charset="0"/>
              </a:rPr>
              <a:t>Saad Shah - 210446</a:t>
            </a:r>
          </a:p>
          <a:p>
            <a:pPr>
              <a:lnSpc>
                <a:spcPct val="107000"/>
              </a:lnSpc>
              <a:spcAft>
                <a:spcPts val="800"/>
              </a:spcAft>
            </a:pPr>
            <a:r>
              <a:rPr lang="en-IN" sz="3200" b="1" dirty="0">
                <a:solidFill>
                  <a:schemeClr val="bg1"/>
                </a:solidFill>
                <a:latin typeface="Lora" pitchFamily="34" charset="0"/>
              </a:rPr>
              <a:t>Adnan Shaikh - 210450</a:t>
            </a:r>
          </a:p>
          <a:p>
            <a:pPr>
              <a:lnSpc>
                <a:spcPct val="107000"/>
              </a:lnSpc>
              <a:spcAft>
                <a:spcPts val="800"/>
              </a:spcAft>
            </a:pPr>
            <a:r>
              <a:rPr lang="en-IN" sz="3200" b="1" dirty="0">
                <a:solidFill>
                  <a:schemeClr val="bg1"/>
                </a:solidFill>
                <a:latin typeface="Lora" pitchFamily="34" charset="0"/>
              </a:rPr>
              <a:t>Abdurrahman Qureshi - 210451</a:t>
            </a:r>
          </a:p>
        </p:txBody>
      </p:sp>
      <p:sp>
        <p:nvSpPr>
          <p:cNvPr id="8" name="Text 5"/>
          <p:cNvSpPr/>
          <p:nvPr/>
        </p:nvSpPr>
        <p:spPr>
          <a:xfrm>
            <a:off x="932021" y="6116003"/>
            <a:ext cx="157639" cy="146328"/>
          </a:xfrm>
          <a:prstGeom prst="rect">
            <a:avLst/>
          </a:prstGeom>
          <a:noFill/>
          <a:ln/>
        </p:spPr>
        <p:txBody>
          <a:bodyPr wrap="none" rtlCol="0" anchor="t"/>
          <a:lstStyle/>
          <a:p>
            <a:pPr marL="0" indent="0" algn="ctr">
              <a:lnSpc>
                <a:spcPts val="1152"/>
              </a:lnSpc>
              <a:buNone/>
            </a:pPr>
            <a:endParaRPr lang="en-US" sz="1152" dirty="0"/>
          </a:p>
        </p:txBody>
      </p:sp>
      <p:sp>
        <p:nvSpPr>
          <p:cNvPr id="7" name="TextBox 6">
            <a:extLst>
              <a:ext uri="{FF2B5EF4-FFF2-40B4-BE49-F238E27FC236}">
                <a16:creationId xmlns:a16="http://schemas.microsoft.com/office/drawing/2014/main" id="{512D7450-02C8-B10E-C94E-D1C4AE15A9E7}"/>
              </a:ext>
            </a:extLst>
          </p:cNvPr>
          <p:cNvSpPr txBox="1"/>
          <p:nvPr/>
        </p:nvSpPr>
        <p:spPr>
          <a:xfrm>
            <a:off x="275621" y="7136780"/>
            <a:ext cx="9515150" cy="923330"/>
          </a:xfrm>
          <a:prstGeom prst="rect">
            <a:avLst/>
          </a:prstGeom>
          <a:noFill/>
        </p:spPr>
        <p:txBody>
          <a:bodyPr wrap="square" rtlCol="0">
            <a:spAutoFit/>
          </a:bodyPr>
          <a:lstStyle/>
          <a:p>
            <a:r>
              <a:rPr lang="en-US" sz="5400" b="1" dirty="0">
                <a:solidFill>
                  <a:srgbClr val="6EB9FC"/>
                </a:solidFill>
                <a:latin typeface="Lora" pitchFamily="34" charset="0"/>
              </a:rPr>
              <a:t>M.H. Saboo Siddik Polytechnic</a:t>
            </a:r>
            <a:endParaRPr lang="en-IN" sz="5400" b="1" dirty="0">
              <a:solidFill>
                <a:srgbClr val="6EB9FC"/>
              </a:solidFill>
              <a:latin typeface="Lora" pitchFamily="34" charset="0"/>
            </a:endParaRPr>
          </a:p>
        </p:txBody>
      </p:sp>
      <p:pic>
        <p:nvPicPr>
          <p:cNvPr id="15" name="Image 0" descr="preencoded.png">
            <a:extLst>
              <a:ext uri="{FF2B5EF4-FFF2-40B4-BE49-F238E27FC236}">
                <a16:creationId xmlns:a16="http://schemas.microsoft.com/office/drawing/2014/main" id="{703510D8-1CA8-6CAF-E800-C38E068B2A35}"/>
              </a:ext>
            </a:extLst>
          </p:cNvPr>
          <p:cNvPicPr>
            <a:picLocks noChangeAspect="1"/>
          </p:cNvPicPr>
          <p:nvPr/>
        </p:nvPicPr>
        <p:blipFill>
          <a:blip r:embed="rId3"/>
          <a:stretch>
            <a:fillRect/>
          </a:stretch>
        </p:blipFill>
        <p:spPr>
          <a:xfrm>
            <a:off x="9168580" y="169490"/>
            <a:ext cx="5090160" cy="6967290"/>
          </a:xfrm>
          <a:prstGeom prst="rect">
            <a:avLst/>
          </a:prstGeom>
        </p:spPr>
      </p:pic>
      <p:sp>
        <p:nvSpPr>
          <p:cNvPr id="16" name="TextBox 15">
            <a:extLst>
              <a:ext uri="{FF2B5EF4-FFF2-40B4-BE49-F238E27FC236}">
                <a16:creationId xmlns:a16="http://schemas.microsoft.com/office/drawing/2014/main" id="{012797D6-E5CB-1AAE-000F-7549B03EEA27}"/>
              </a:ext>
            </a:extLst>
          </p:cNvPr>
          <p:cNvSpPr txBox="1"/>
          <p:nvPr/>
        </p:nvSpPr>
        <p:spPr>
          <a:xfrm>
            <a:off x="164263" y="6116003"/>
            <a:ext cx="8310664" cy="830997"/>
          </a:xfrm>
          <a:prstGeom prst="rect">
            <a:avLst/>
          </a:prstGeom>
          <a:noFill/>
        </p:spPr>
        <p:txBody>
          <a:bodyPr wrap="square" rtlCol="0">
            <a:spAutoFit/>
          </a:bodyPr>
          <a:lstStyle/>
          <a:p>
            <a:r>
              <a:rPr lang="en-IN" sz="4800" b="1" dirty="0">
                <a:solidFill>
                  <a:schemeClr val="bg1"/>
                </a:solidFill>
                <a:latin typeface="Lora" pitchFamily="34" charset="0"/>
              </a:rPr>
              <a:t>Guided By: Mr Yahya Ansari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5" name="Text 2"/>
          <p:cNvSpPr/>
          <p:nvPr/>
        </p:nvSpPr>
        <p:spPr>
          <a:xfrm>
            <a:off x="3445727" y="330312"/>
            <a:ext cx="5854390" cy="1030137"/>
          </a:xfrm>
          <a:prstGeom prst="rect">
            <a:avLst/>
          </a:prstGeom>
          <a:noFill/>
          <a:ln/>
        </p:spPr>
        <p:txBody>
          <a:bodyPr wrap="square" rtlCol="0" anchor="t"/>
          <a:lstStyle/>
          <a:p>
            <a:pPr marL="0" indent="0" algn="ctr">
              <a:lnSpc>
                <a:spcPts val="4908"/>
              </a:lnSpc>
              <a:buNone/>
            </a:pPr>
            <a:r>
              <a:rPr lang="en-US" sz="6000" b="1" dirty="0">
                <a:solidFill>
                  <a:srgbClr val="6EB9FC"/>
                </a:solidFill>
                <a:latin typeface="Lora" pitchFamily="34" charset="0"/>
              </a:rPr>
              <a:t>Conclusion</a:t>
            </a:r>
          </a:p>
        </p:txBody>
      </p:sp>
      <p:sp>
        <p:nvSpPr>
          <p:cNvPr id="7" name="Text 4"/>
          <p:cNvSpPr/>
          <p:nvPr/>
        </p:nvSpPr>
        <p:spPr>
          <a:xfrm>
            <a:off x="2856190" y="6407706"/>
            <a:ext cx="8917900" cy="1276350"/>
          </a:xfrm>
          <a:prstGeom prst="rect">
            <a:avLst/>
          </a:prstGeom>
          <a:noFill/>
          <a:ln/>
        </p:spPr>
        <p:txBody>
          <a:bodyPr wrap="square" rtlCol="0" anchor="t"/>
          <a:lstStyle/>
          <a:p>
            <a:pPr marL="0" indent="0">
              <a:lnSpc>
                <a:spcPts val="2513"/>
              </a:lnSpc>
              <a:buNone/>
            </a:pPr>
            <a:endParaRPr lang="en-US" sz="1571" dirty="0"/>
          </a:p>
        </p:txBody>
      </p:sp>
      <p:sp>
        <p:nvSpPr>
          <p:cNvPr id="12" name="Rectangle 5">
            <a:extLst>
              <a:ext uri="{FF2B5EF4-FFF2-40B4-BE49-F238E27FC236}">
                <a16:creationId xmlns:a16="http://schemas.microsoft.com/office/drawing/2014/main" id="{66EF7F78-712E-FA52-65E8-F22989380595}"/>
              </a:ext>
            </a:extLst>
          </p:cNvPr>
          <p:cNvSpPr>
            <a:spLocks noChangeArrowheads="1"/>
          </p:cNvSpPr>
          <p:nvPr/>
        </p:nvSpPr>
        <p:spPr bwMode="auto">
          <a:xfrm>
            <a:off x="603978" y="2190917"/>
            <a:ext cx="1188538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lang="en-US" altLang="en-US" sz="2400" b="1" dirty="0">
                <a:solidFill>
                  <a:srgbClr val="D6E5EF"/>
                </a:solidFill>
                <a:latin typeface="Source Sans Pro" pitchFamily="34" charset="0"/>
                <a:ea typeface="Source Sans Pro" pitchFamily="34" charset="-122"/>
              </a:rPr>
              <a:t>The mismanagement of public funds by the Indian government has had severe repercussions for the common people, particularly the underprivileged. </a:t>
            </a:r>
          </a:p>
          <a:p>
            <a:pPr marR="0" lvl="0" algn="l" defTabSz="914400" rtl="0" eaLnBrk="0" fontAlgn="base" latinLnBrk="0" hangingPunct="0">
              <a:lnSpc>
                <a:spcPct val="100000"/>
              </a:lnSpc>
              <a:spcBef>
                <a:spcPct val="0"/>
              </a:spcBef>
              <a:spcAft>
                <a:spcPct val="0"/>
              </a:spcAft>
              <a:buClrTx/>
              <a:buSzTx/>
              <a:tabLst/>
            </a:pPr>
            <a:endParaRPr lang="en-US" altLang="en-US" sz="2400" b="1" dirty="0">
              <a:solidFill>
                <a:srgbClr val="D6E5EF"/>
              </a:solidFill>
              <a:latin typeface="Source Sans Pro" pitchFamily="34" charset="0"/>
              <a:ea typeface="Source Sans Pro" pitchFamily="34" charset="-122"/>
            </a:endParaRPr>
          </a:p>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lang="en-US" altLang="en-US" sz="2400" b="1" dirty="0">
                <a:solidFill>
                  <a:srgbClr val="D6E5EF"/>
                </a:solidFill>
                <a:latin typeface="Source Sans Pro" pitchFamily="34" charset="0"/>
                <a:ea typeface="Source Sans Pro" pitchFamily="34" charset="-122"/>
              </a:rPr>
              <a:t>The diversion of resources from critical public services has deprived many of access to basic necessities, while excessive spending on inefficient programs has burdened low-income families with heavy taxes. The failure to address corruption and cronyism has only worsened the situation.</a:t>
            </a:r>
          </a:p>
          <a:p>
            <a:pPr marR="0" lvl="0" algn="l" defTabSz="914400" rtl="0" eaLnBrk="0" fontAlgn="base" latinLnBrk="0" hangingPunct="0">
              <a:lnSpc>
                <a:spcPct val="100000"/>
              </a:lnSpc>
              <a:spcBef>
                <a:spcPct val="0"/>
              </a:spcBef>
              <a:spcAft>
                <a:spcPct val="0"/>
              </a:spcAft>
              <a:buClrTx/>
              <a:buSzTx/>
              <a:tabLst/>
            </a:pPr>
            <a:endParaRPr lang="en-US" altLang="en-US" sz="2400" b="1" dirty="0">
              <a:solidFill>
                <a:srgbClr val="D6E5EF"/>
              </a:solidFill>
              <a:latin typeface="Source Sans Pro" pitchFamily="34" charset="0"/>
              <a:ea typeface="Source Sans Pro" pitchFamily="34" charset="-122"/>
            </a:endParaRPr>
          </a:p>
          <a:p>
            <a:pPr marL="457200" marR="0" lvl="0" indent="-4572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lang="en-US" altLang="en-US" sz="2400" b="1" dirty="0">
                <a:solidFill>
                  <a:srgbClr val="D6E5EF"/>
                </a:solidFill>
                <a:latin typeface="Source Sans Pro" pitchFamily="34" charset="0"/>
                <a:ea typeface="Source Sans Pro" pitchFamily="34" charset="-122"/>
              </a:rPr>
              <a:t>Moving forward, there is a need for greater transparency, accountability, and equitable distribution of resources to ensure that public funds are used efficiently and effectively for the benefit of all citizens.</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endParaRPr kumimoji="0" lang="en-US" altLang="en-US" sz="2000" b="1" i="0" u="none" strike="noStrike" cap="none" normalizeH="0" baseline="0" dirty="0">
              <a:ln>
                <a:noFill/>
              </a:ln>
              <a:solidFill>
                <a:schemeClr val="tx1"/>
              </a:solidFill>
              <a:effectLst/>
              <a:latin typeface="Arial" panose="020B0604020202020204" pitchFamily="34" charset="0"/>
            </a:endParaRPr>
          </a:p>
        </p:txBody>
      </p:sp>
      <p:sp>
        <p:nvSpPr>
          <p:cNvPr id="13" name="Rectangle 6">
            <a:extLst>
              <a:ext uri="{FF2B5EF4-FFF2-40B4-BE49-F238E27FC236}">
                <a16:creationId xmlns:a16="http://schemas.microsoft.com/office/drawing/2014/main" id="{2CF0B099-26D4-4750-5581-1A2FA2B4CD92}"/>
              </a:ext>
            </a:extLst>
          </p:cNvPr>
          <p:cNvSpPr>
            <a:spLocks noChangeArrowheads="1"/>
          </p:cNvSpPr>
          <p:nvPr/>
        </p:nvSpPr>
        <p:spPr bwMode="auto">
          <a:xfrm>
            <a:off x="0" y="0"/>
            <a:ext cx="5189538"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Freeform: Shape 41">
            <a:extLst>
              <a:ext uri="{FF2B5EF4-FFF2-40B4-BE49-F238E27FC236}">
                <a16:creationId xmlns:a16="http://schemas.microsoft.com/office/drawing/2014/main" id="{390E4CBE-786C-44E4-9BB4-BC0FE9931084}"/>
              </a:ext>
            </a:extLst>
          </p:cNvPr>
          <p:cNvSpPr/>
          <p:nvPr/>
        </p:nvSpPr>
        <p:spPr>
          <a:xfrm>
            <a:off x="1097254" y="137839"/>
            <a:ext cx="13507016" cy="6349669"/>
          </a:xfrm>
          <a:custGeom>
            <a:avLst/>
            <a:gdLst>
              <a:gd name="connsiteX0" fmla="*/ 448736 w 11255847"/>
              <a:gd name="connsiteY0" fmla="*/ 0 h 5291391"/>
              <a:gd name="connsiteX1" fmla="*/ 11255847 w 11255847"/>
              <a:gd name="connsiteY1" fmla="*/ 0 h 5291391"/>
              <a:gd name="connsiteX2" fmla="*/ 11255847 w 11255847"/>
              <a:gd name="connsiteY2" fmla="*/ 4468992 h 5291391"/>
              <a:gd name="connsiteX3" fmla="*/ 11152601 w 11255847"/>
              <a:gd name="connsiteY3" fmla="*/ 4514465 h 5291391"/>
              <a:gd name="connsiteX4" fmla="*/ 6977720 w 11255847"/>
              <a:gd name="connsiteY4" fmla="*/ 5291391 h 5291391"/>
              <a:gd name="connsiteX5" fmla="*/ 0 w 11255847"/>
              <a:gd name="connsiteY5" fmla="*/ 1380649 h 5291391"/>
              <a:gd name="connsiteX6" fmla="*/ 423406 w 11255847"/>
              <a:gd name="connsiteY6" fmla="*/ 36005 h 5291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5847" h="5291391">
                <a:moveTo>
                  <a:pt x="448736" y="0"/>
                </a:moveTo>
                <a:lnTo>
                  <a:pt x="11255847" y="0"/>
                </a:lnTo>
                <a:lnTo>
                  <a:pt x="11255847" y="4468992"/>
                </a:lnTo>
                <a:lnTo>
                  <a:pt x="11152601" y="4514465"/>
                </a:lnTo>
                <a:cubicBezTo>
                  <a:pt x="9988419" y="5002424"/>
                  <a:pt x="8543281" y="5291391"/>
                  <a:pt x="6977720" y="5291391"/>
                </a:cubicBezTo>
                <a:cubicBezTo>
                  <a:pt x="3124032" y="5291391"/>
                  <a:pt x="0" y="3540492"/>
                  <a:pt x="0" y="1380649"/>
                </a:cubicBezTo>
                <a:cubicBezTo>
                  <a:pt x="0" y="908183"/>
                  <a:pt x="149490" y="455286"/>
                  <a:pt x="423406" y="36005"/>
                </a:cubicBezTo>
                <a:close/>
              </a:path>
            </a:pathLst>
          </a:cu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1" anchor="ctr">
            <a:noAutofit/>
          </a:bodyPr>
          <a:lstStyle/>
          <a:p>
            <a:pPr algn="ctr"/>
            <a:endParaRPr lang="ar-SA" sz="2160"/>
          </a:p>
        </p:txBody>
      </p:sp>
      <p:sp>
        <p:nvSpPr>
          <p:cNvPr id="37" name="Freeform: Shape 36">
            <a:extLst>
              <a:ext uri="{FF2B5EF4-FFF2-40B4-BE49-F238E27FC236}">
                <a16:creationId xmlns:a16="http://schemas.microsoft.com/office/drawing/2014/main" id="{AF5A0CCB-B9EE-41FD-BA99-6B28B47CC81D}"/>
              </a:ext>
            </a:extLst>
          </p:cNvPr>
          <p:cNvSpPr/>
          <p:nvPr/>
        </p:nvSpPr>
        <p:spPr>
          <a:xfrm>
            <a:off x="-26130" y="0"/>
            <a:ext cx="14630400" cy="5369398"/>
          </a:xfrm>
          <a:custGeom>
            <a:avLst/>
            <a:gdLst>
              <a:gd name="connsiteX0" fmla="*/ 0 w 12192000"/>
              <a:gd name="connsiteY0" fmla="*/ 0 h 4474498"/>
              <a:gd name="connsiteX1" fmla="*/ 12192000 w 12192000"/>
              <a:gd name="connsiteY1" fmla="*/ 0 h 4474498"/>
              <a:gd name="connsiteX2" fmla="*/ 12192000 w 12192000"/>
              <a:gd name="connsiteY2" fmla="*/ 2493187 h 4474498"/>
              <a:gd name="connsiteX3" fmla="*/ 12052122 w 12192000"/>
              <a:gd name="connsiteY3" fmla="*/ 2627926 h 4474498"/>
              <a:gd name="connsiteX4" fmla="*/ 9840167 w 12192000"/>
              <a:gd name="connsiteY4" fmla="*/ 3880474 h 4474498"/>
              <a:gd name="connsiteX5" fmla="*/ 6207581 w 12192000"/>
              <a:gd name="connsiteY5" fmla="*/ 4474498 h 4474498"/>
              <a:gd name="connsiteX6" fmla="*/ 2574991 w 12192000"/>
              <a:gd name="connsiteY6" fmla="*/ 3880471 h 4474498"/>
              <a:gd name="connsiteX7" fmla="*/ 135964 w 12192000"/>
              <a:gd name="connsiteY7" fmla="*/ 2409189 h 4474498"/>
              <a:gd name="connsiteX8" fmla="*/ 0 w 12192000"/>
              <a:gd name="connsiteY8" fmla="*/ 2257294 h 447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4474498">
                <a:moveTo>
                  <a:pt x="0" y="0"/>
                </a:moveTo>
                <a:lnTo>
                  <a:pt x="12192000" y="0"/>
                </a:lnTo>
                <a:lnTo>
                  <a:pt x="12192000" y="2493187"/>
                </a:lnTo>
                <a:lnTo>
                  <a:pt x="12052122" y="2627926"/>
                </a:lnTo>
                <a:cubicBezTo>
                  <a:pt x="11494542" y="3128567"/>
                  <a:pt x="10744555" y="3559206"/>
                  <a:pt x="9840167" y="3880474"/>
                </a:cubicBezTo>
                <a:cubicBezTo>
                  <a:pt x="8746634" y="4268932"/>
                  <a:pt x="7489559" y="4474498"/>
                  <a:pt x="6207581" y="4474498"/>
                </a:cubicBezTo>
                <a:cubicBezTo>
                  <a:pt x="4925601" y="4474498"/>
                  <a:pt x="3668524" y="4268931"/>
                  <a:pt x="2574991" y="3880471"/>
                </a:cubicBezTo>
                <a:cubicBezTo>
                  <a:pt x="1541404" y="3513306"/>
                  <a:pt x="709485" y="3003290"/>
                  <a:pt x="135964" y="2409189"/>
                </a:cubicBezTo>
                <a:lnTo>
                  <a:pt x="0" y="225729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1" anchor="ctr">
            <a:noAutofit/>
          </a:bodyPr>
          <a:lstStyle/>
          <a:p>
            <a:pPr algn="ctr"/>
            <a:endParaRPr lang="ar-SA" sz="2160"/>
          </a:p>
        </p:txBody>
      </p:sp>
      <p:sp>
        <p:nvSpPr>
          <p:cNvPr id="7" name="Rectangle 6">
            <a:extLst>
              <a:ext uri="{FF2B5EF4-FFF2-40B4-BE49-F238E27FC236}">
                <a16:creationId xmlns:a16="http://schemas.microsoft.com/office/drawing/2014/main" id="{B5CE5A05-33A0-4A98-9C10-37204759ED04}"/>
              </a:ext>
            </a:extLst>
          </p:cNvPr>
          <p:cNvSpPr/>
          <p:nvPr/>
        </p:nvSpPr>
        <p:spPr>
          <a:xfrm>
            <a:off x="3021980" y="700849"/>
            <a:ext cx="7638586" cy="3065455"/>
          </a:xfrm>
          <a:prstGeom prst="rect">
            <a:avLst/>
          </a:prstGeom>
          <a:noFill/>
        </p:spPr>
        <p:txBody>
          <a:bodyPr wrap="square" lIns="109728" tIns="54864" rIns="109728" bIns="54864">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US" sz="9600" b="1" dirty="0">
                <a:solidFill>
                  <a:srgbClr val="6EB9FC"/>
                </a:solidFill>
                <a:latin typeface="Lora" pitchFamily="34" charset="0"/>
                <a:ea typeface="Lora" pitchFamily="34" charset="-122"/>
                <a:cs typeface="Lora" pitchFamily="34" charset="-120"/>
              </a:rPr>
              <a:t>THANKING</a:t>
            </a:r>
          </a:p>
          <a:p>
            <a:pPr algn="ctr"/>
            <a:r>
              <a:rPr lang="en-US" sz="9600" b="1" dirty="0">
                <a:solidFill>
                  <a:srgbClr val="6EB9FC"/>
                </a:solidFill>
                <a:latin typeface="Lora" pitchFamily="34" charset="0"/>
                <a:ea typeface="Lora" pitchFamily="34" charset="-122"/>
                <a:cs typeface="Lora" pitchFamily="34" charset="-120"/>
              </a:rPr>
              <a:t> YOU</a:t>
            </a:r>
          </a:p>
        </p:txBody>
      </p:sp>
    </p:spTree>
    <p:extLst>
      <p:ext uri="{BB962C8B-B14F-4D97-AF65-F5344CB8AC3E}">
        <p14:creationId xmlns:p14="http://schemas.microsoft.com/office/powerpoint/2010/main" val="3555763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grpId="0" nodeType="afterEffect">
                                  <p:stCondLst>
                                    <p:cond delay="0"/>
                                  </p:stCondLst>
                                  <p:childTnLst>
                                    <p:animScale>
                                      <p:cBhvr>
                                        <p:cTn id="6" dur="1000" fill="hold"/>
                                        <p:tgtEl>
                                          <p:spTgt spid="7"/>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398303" y="465772"/>
            <a:ext cx="7122200" cy="916979"/>
          </a:xfrm>
          <a:prstGeom prst="rect">
            <a:avLst/>
          </a:prstGeom>
          <a:noFill/>
          <a:ln/>
        </p:spPr>
        <p:txBody>
          <a:bodyPr wrap="square" rtlCol="0" anchor="t"/>
          <a:lstStyle/>
          <a:p>
            <a:pPr marL="0" indent="0" algn="ctr">
              <a:lnSpc>
                <a:spcPts val="5468"/>
              </a:lnSpc>
              <a:buNone/>
            </a:pPr>
            <a:r>
              <a:rPr lang="en-US" sz="6000" b="1" dirty="0">
                <a:solidFill>
                  <a:srgbClr val="6EB9FC"/>
                </a:solidFill>
                <a:latin typeface="Lora" pitchFamily="34" charset="0"/>
              </a:rPr>
              <a:t>Introduction</a:t>
            </a:r>
          </a:p>
        </p:txBody>
      </p:sp>
      <p:sp>
        <p:nvSpPr>
          <p:cNvPr id="6" name="Text 3"/>
          <p:cNvSpPr/>
          <p:nvPr/>
        </p:nvSpPr>
        <p:spPr>
          <a:xfrm>
            <a:off x="398303" y="1400303"/>
            <a:ext cx="8444614" cy="5624965"/>
          </a:xfrm>
          <a:prstGeom prst="rect">
            <a:avLst/>
          </a:prstGeom>
          <a:noFill/>
          <a:ln/>
        </p:spPr>
        <p:txBody>
          <a:bodyPr wrap="square" rtlCol="0" anchor="t"/>
          <a:lstStyle/>
          <a:p>
            <a:pPr marL="342900" indent="-342900">
              <a:lnSpc>
                <a:spcPct val="107000"/>
              </a:lnSpc>
              <a:spcAft>
                <a:spcPts val="800"/>
              </a:spcAft>
              <a:buFont typeface="Wingdings" panose="05000000000000000000" pitchFamily="2" charset="2"/>
              <a:buChar char="q"/>
            </a:pPr>
            <a:r>
              <a:rPr lang="en-US" sz="2400" b="1" dirty="0">
                <a:solidFill>
                  <a:schemeClr val="bg1"/>
                </a:solidFill>
                <a:latin typeface="Lora" pitchFamily="34" charset="0"/>
              </a:rPr>
              <a:t>Despite the pressing needs of millions of rural Indian households lacking basic necessities such as clean drinking water, electricity, and sanitation, government priorities often seem misplaced. </a:t>
            </a:r>
          </a:p>
          <a:p>
            <a:pPr>
              <a:lnSpc>
                <a:spcPct val="107000"/>
              </a:lnSpc>
              <a:spcAft>
                <a:spcPts val="800"/>
              </a:spcAft>
            </a:pPr>
            <a:endParaRPr lang="en-US" sz="2400" b="1" dirty="0">
              <a:solidFill>
                <a:schemeClr val="bg1"/>
              </a:solidFill>
              <a:latin typeface="Lora" pitchFamily="34" charset="0"/>
            </a:endParaRPr>
          </a:p>
          <a:p>
            <a:pPr marL="342900" indent="-342900">
              <a:lnSpc>
                <a:spcPct val="107000"/>
              </a:lnSpc>
              <a:spcAft>
                <a:spcPts val="800"/>
              </a:spcAft>
              <a:buFont typeface="Wingdings" panose="05000000000000000000" pitchFamily="2" charset="2"/>
              <a:buChar char="q"/>
            </a:pPr>
            <a:r>
              <a:rPr lang="en-US" sz="2400" b="1" dirty="0">
                <a:solidFill>
                  <a:schemeClr val="bg1"/>
                </a:solidFill>
                <a:latin typeface="Lora" pitchFamily="34" charset="0"/>
              </a:rPr>
              <a:t>A recent government survey revealed that 82% of rural Indian households do not have access to these essential services</a:t>
            </a:r>
            <a:r>
              <a:rPr lang="en-GB" sz="2400" b="1" dirty="0">
                <a:solidFill>
                  <a:schemeClr val="bg1"/>
                </a:solidFill>
                <a:latin typeface="Lora" pitchFamily="34" charset="0"/>
              </a:rPr>
              <a:t>. </a:t>
            </a:r>
          </a:p>
          <a:p>
            <a:pPr>
              <a:lnSpc>
                <a:spcPct val="107000"/>
              </a:lnSpc>
              <a:spcAft>
                <a:spcPts val="800"/>
              </a:spcAft>
            </a:pPr>
            <a:endParaRPr lang="en-GB" sz="2400" b="1" dirty="0">
              <a:solidFill>
                <a:schemeClr val="bg1"/>
              </a:solidFill>
              <a:latin typeface="Lora" pitchFamily="34" charset="0"/>
            </a:endParaRPr>
          </a:p>
          <a:p>
            <a:pPr marL="342900" indent="-342900">
              <a:lnSpc>
                <a:spcPct val="107000"/>
              </a:lnSpc>
              <a:spcAft>
                <a:spcPts val="800"/>
              </a:spcAft>
              <a:buFont typeface="Wingdings" panose="05000000000000000000" pitchFamily="2" charset="2"/>
              <a:buChar char="q"/>
            </a:pPr>
            <a:r>
              <a:rPr lang="en-GB" sz="2400" b="1" dirty="0">
                <a:solidFill>
                  <a:schemeClr val="bg1"/>
                </a:solidFill>
                <a:latin typeface="Lora" pitchFamily="34" charset="0"/>
              </a:rPr>
              <a:t>In India, basic facilities like roads, education, health, etc. are in very poor conditions but still the govt. makes decisions that are unhelpful and unfavourable.  </a:t>
            </a:r>
            <a:endParaRPr lang="en-US" sz="2000" dirty="0"/>
          </a:p>
        </p:txBody>
      </p:sp>
      <p:pic>
        <p:nvPicPr>
          <p:cNvPr id="10" name="Picture 9">
            <a:extLst>
              <a:ext uri="{FF2B5EF4-FFF2-40B4-BE49-F238E27FC236}">
                <a16:creationId xmlns:a16="http://schemas.microsoft.com/office/drawing/2014/main" id="{2825F463-CF7F-2E09-6D58-83BF3F6DD567}"/>
              </a:ext>
            </a:extLst>
          </p:cNvPr>
          <p:cNvPicPr>
            <a:picLocks noChangeAspect="1"/>
          </p:cNvPicPr>
          <p:nvPr/>
        </p:nvPicPr>
        <p:blipFill>
          <a:blip r:embed="rId3"/>
          <a:stretch>
            <a:fillRect/>
          </a:stretch>
        </p:blipFill>
        <p:spPr>
          <a:xfrm>
            <a:off x="9291152" y="280380"/>
            <a:ext cx="5174985" cy="74028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446049" y="735980"/>
            <a:ext cx="8073483" cy="2112175"/>
          </a:xfrm>
          <a:prstGeom prst="rect">
            <a:avLst/>
          </a:prstGeom>
          <a:noFill/>
          <a:ln/>
        </p:spPr>
        <p:txBody>
          <a:bodyPr wrap="square" rtlCol="0" anchor="t"/>
          <a:lstStyle/>
          <a:p>
            <a:pPr>
              <a:lnSpc>
                <a:spcPts val="4805"/>
              </a:lnSpc>
            </a:pPr>
            <a:endParaRPr lang="en-US" sz="4400" b="1" dirty="0">
              <a:solidFill>
                <a:srgbClr val="6EB9FC"/>
              </a:solidFill>
              <a:latin typeface="Lora" pitchFamily="34" charset="0"/>
            </a:endParaRPr>
          </a:p>
        </p:txBody>
      </p:sp>
      <p:sp>
        <p:nvSpPr>
          <p:cNvPr id="6" name="Text 3"/>
          <p:cNvSpPr/>
          <p:nvPr/>
        </p:nvSpPr>
        <p:spPr>
          <a:xfrm>
            <a:off x="446049" y="4283445"/>
            <a:ext cx="13351152" cy="3410895"/>
          </a:xfrm>
          <a:prstGeom prst="rect">
            <a:avLst/>
          </a:prstGeom>
          <a:noFill/>
          <a:ln/>
        </p:spPr>
        <p:txBody>
          <a:bodyPr wrap="square" rtlCol="0" anchor="t"/>
          <a:lstStyle/>
          <a:p>
            <a:pPr marL="342900" indent="-342900">
              <a:lnSpc>
                <a:spcPts val="2799"/>
              </a:lnSpc>
              <a:buFont typeface="Wingdings" panose="05000000000000000000" pitchFamily="2" charset="2"/>
              <a:buChar char="q"/>
            </a:pPr>
            <a:r>
              <a:rPr lang="en-US" sz="2400" b="1" dirty="0">
                <a:solidFill>
                  <a:schemeClr val="bg1"/>
                </a:solidFill>
                <a:latin typeface="Lora" pitchFamily="34" charset="0"/>
              </a:rPr>
              <a:t>The Indian government's expenditure on specific projects or initiatives, often viewed as extravagant or not aligned with public priorities, has sparked widespread criticism and debate. </a:t>
            </a:r>
          </a:p>
          <a:p>
            <a:pPr>
              <a:lnSpc>
                <a:spcPts val="2799"/>
              </a:lnSpc>
            </a:pPr>
            <a:endParaRPr lang="en-US" sz="2400" b="1" dirty="0">
              <a:solidFill>
                <a:schemeClr val="bg1"/>
              </a:solidFill>
              <a:latin typeface="Lora" pitchFamily="34" charset="0"/>
            </a:endParaRPr>
          </a:p>
          <a:p>
            <a:pPr marL="342900" indent="-342900">
              <a:lnSpc>
                <a:spcPts val="2799"/>
              </a:lnSpc>
              <a:buFont typeface="Wingdings" panose="05000000000000000000" pitchFamily="2" charset="2"/>
              <a:buChar char="q"/>
            </a:pPr>
            <a:r>
              <a:rPr lang="en-US" sz="2400" b="1" dirty="0">
                <a:solidFill>
                  <a:schemeClr val="bg1"/>
                </a:solidFill>
                <a:latin typeface="Lora" pitchFamily="34" charset="0"/>
              </a:rPr>
              <a:t>The high-cost infrastructure projects and lavish statues have raised questions about the allocation of taxpayer funds. Concerns are also raised about the financing of political campaigns and events, potentially diverting resources from essential services. </a:t>
            </a:r>
          </a:p>
          <a:p>
            <a:pPr>
              <a:lnSpc>
                <a:spcPts val="2799"/>
              </a:lnSpc>
            </a:pPr>
            <a:endParaRPr lang="en-US" sz="2400" b="1" dirty="0">
              <a:solidFill>
                <a:schemeClr val="bg1"/>
              </a:solidFill>
              <a:latin typeface="Lora" pitchFamily="34" charset="0"/>
            </a:endParaRPr>
          </a:p>
          <a:p>
            <a:pPr marL="342900" indent="-342900">
              <a:lnSpc>
                <a:spcPts val="2799"/>
              </a:lnSpc>
              <a:buFont typeface="Wingdings" panose="05000000000000000000" pitchFamily="2" charset="2"/>
              <a:buChar char="q"/>
            </a:pPr>
            <a:r>
              <a:rPr lang="en-US" sz="2400" b="1" dirty="0">
                <a:solidFill>
                  <a:schemeClr val="bg1"/>
                </a:solidFill>
                <a:latin typeface="Lora" pitchFamily="34" charset="0"/>
              </a:rPr>
              <a:t>This scrutiny reflects a broader discourse on transparency, accountability, and the need for government spending to align closely with the welfare and development needs of the public.</a:t>
            </a:r>
          </a:p>
        </p:txBody>
      </p:sp>
      <p:sp>
        <p:nvSpPr>
          <p:cNvPr id="7" name="Text 4"/>
          <p:cNvSpPr/>
          <p:nvPr/>
        </p:nvSpPr>
        <p:spPr>
          <a:xfrm>
            <a:off x="833199" y="4922996"/>
            <a:ext cx="7477601" cy="1777008"/>
          </a:xfrm>
          <a:prstGeom prst="rect">
            <a:avLst/>
          </a:prstGeom>
          <a:noFill/>
          <a:ln/>
        </p:spPr>
        <p:txBody>
          <a:bodyPr wrap="square" rtlCol="0" anchor="t"/>
          <a:lstStyle/>
          <a:p>
            <a:pPr marL="0" indent="0">
              <a:lnSpc>
                <a:spcPts val="2799"/>
              </a:lnSpc>
              <a:buNone/>
            </a:pPr>
            <a:endParaRPr lang="en-US" sz="1750" dirty="0"/>
          </a:p>
        </p:txBody>
      </p:sp>
      <p:pic>
        <p:nvPicPr>
          <p:cNvPr id="10" name="Graphic 4">
            <a:extLst>
              <a:ext uri="{FF2B5EF4-FFF2-40B4-BE49-F238E27FC236}">
                <a16:creationId xmlns:a16="http://schemas.microsoft.com/office/drawing/2014/main" id="{ACAE9B6C-032F-F1B6-3D61-AC99A49F80D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278568" y="60708"/>
            <a:ext cx="7002857" cy="38854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446049" y="735980"/>
            <a:ext cx="8073483" cy="2112175"/>
          </a:xfrm>
          <a:prstGeom prst="rect">
            <a:avLst/>
          </a:prstGeom>
          <a:noFill/>
          <a:ln/>
        </p:spPr>
        <p:txBody>
          <a:bodyPr wrap="square" rtlCol="0" anchor="t"/>
          <a:lstStyle/>
          <a:p>
            <a:pPr>
              <a:lnSpc>
                <a:spcPts val="4805"/>
              </a:lnSpc>
            </a:pPr>
            <a:endParaRPr lang="en-US" sz="4400" b="1" dirty="0">
              <a:solidFill>
                <a:srgbClr val="6EB9FC"/>
              </a:solidFill>
              <a:latin typeface="Lora" pitchFamily="34" charset="0"/>
            </a:endParaRPr>
          </a:p>
        </p:txBody>
      </p:sp>
      <p:sp>
        <p:nvSpPr>
          <p:cNvPr id="6" name="Text 3"/>
          <p:cNvSpPr/>
          <p:nvPr/>
        </p:nvSpPr>
        <p:spPr>
          <a:xfrm>
            <a:off x="446049" y="4500204"/>
            <a:ext cx="13351152" cy="3410895"/>
          </a:xfrm>
          <a:prstGeom prst="rect">
            <a:avLst/>
          </a:prstGeom>
          <a:noFill/>
          <a:ln/>
        </p:spPr>
        <p:txBody>
          <a:bodyPr wrap="square" rtlCol="0" anchor="t"/>
          <a:lstStyle/>
          <a:p>
            <a:pPr marL="342900" indent="-342900" algn="just">
              <a:buFont typeface="Wingdings" panose="05000000000000000000" pitchFamily="2" charset="2"/>
              <a:buChar char="q"/>
            </a:pPr>
            <a:r>
              <a:rPr lang="en-US" sz="2400" b="1" dirty="0">
                <a:solidFill>
                  <a:schemeClr val="bg1"/>
                </a:solidFill>
                <a:latin typeface="Lora" pitchFamily="34" charset="0"/>
              </a:rPr>
              <a:t>The Indian government’s. </a:t>
            </a:r>
            <a:r>
              <a:rPr lang="en-GB" sz="2400" b="1" dirty="0">
                <a:solidFill>
                  <a:schemeClr val="bg1"/>
                </a:solidFill>
                <a:latin typeface="Lora" pitchFamily="34" charset="0"/>
              </a:rPr>
              <a:t>President Trump, accompanied by wife Melania and a high-level delegation, visited India earlier this week.</a:t>
            </a:r>
            <a:r>
              <a:rPr lang="en-IN" sz="2400" b="1" dirty="0">
                <a:solidFill>
                  <a:schemeClr val="bg1"/>
                </a:solidFill>
                <a:latin typeface="Lora" pitchFamily="34" charset="0"/>
              </a:rPr>
              <a:t> </a:t>
            </a:r>
          </a:p>
          <a:p>
            <a:pPr algn="just"/>
            <a:endParaRPr lang="en-IN" sz="2400" b="1" dirty="0">
              <a:solidFill>
                <a:schemeClr val="bg1"/>
              </a:solidFill>
              <a:latin typeface="Lora" pitchFamily="34" charset="0"/>
            </a:endParaRPr>
          </a:p>
          <a:p>
            <a:pPr marL="342900" indent="-342900" algn="just">
              <a:buFont typeface="Wingdings" panose="05000000000000000000" pitchFamily="2" charset="2"/>
              <a:buChar char="q"/>
            </a:pPr>
            <a:r>
              <a:rPr lang="en-GB" sz="2400" b="1" dirty="0">
                <a:solidFill>
                  <a:schemeClr val="bg1"/>
                </a:solidFill>
                <a:latin typeface="Lora" pitchFamily="34" charset="0"/>
              </a:rPr>
              <a:t>During their 36-hour visit, President Trump and the first lady attended various events and visited two cities - Ahmedabad and Agra - besides the national capital of India.</a:t>
            </a:r>
            <a:r>
              <a:rPr lang="en-IN" sz="2400" b="1" dirty="0">
                <a:solidFill>
                  <a:schemeClr val="bg1"/>
                </a:solidFill>
                <a:latin typeface="Lora" pitchFamily="34" charset="0"/>
              </a:rPr>
              <a:t> </a:t>
            </a:r>
            <a:r>
              <a:rPr lang="en-GB" sz="2400" b="1" dirty="0">
                <a:solidFill>
                  <a:schemeClr val="bg1"/>
                </a:solidFill>
                <a:latin typeface="Lora" pitchFamily="34" charset="0"/>
              </a:rPr>
              <a:t>Ads by Upon their arrival at Ahmedabad airport on Monday, the US first couple was accorded a warm welcome by Prime Minister Modi and thousands of people who had lined up on the streets of the city. </a:t>
            </a:r>
          </a:p>
          <a:p>
            <a:pPr marL="342900" indent="-342900" algn="just">
              <a:buFont typeface="Wingdings" panose="05000000000000000000" pitchFamily="2" charset="2"/>
              <a:buChar char="q"/>
            </a:pPr>
            <a:r>
              <a:rPr lang="en-GB" sz="2400" b="1" dirty="0">
                <a:solidFill>
                  <a:schemeClr val="bg1"/>
                </a:solidFill>
                <a:latin typeface="Lora" pitchFamily="34" charset="0"/>
              </a:rPr>
              <a:t> Ind govt Spend more than 120 crores in all  these inauguration. </a:t>
            </a:r>
            <a:endParaRPr lang="en-IN" sz="2400" b="1" dirty="0">
              <a:solidFill>
                <a:schemeClr val="bg1"/>
              </a:solidFill>
              <a:latin typeface="Lora" pitchFamily="34" charset="0"/>
            </a:endParaRPr>
          </a:p>
          <a:p>
            <a:pPr marL="342900" indent="-342900">
              <a:lnSpc>
                <a:spcPts val="2799"/>
              </a:lnSpc>
              <a:buFont typeface="Wingdings" panose="05000000000000000000" pitchFamily="2" charset="2"/>
              <a:buChar char="q"/>
            </a:pPr>
            <a:endParaRPr lang="en-US" sz="2400" dirty="0">
              <a:solidFill>
                <a:srgbClr val="D6E5EF"/>
              </a:solidFill>
              <a:latin typeface="Source Sans Pro" pitchFamily="34" charset="0"/>
              <a:ea typeface="Source Sans Pro" pitchFamily="34" charset="-122"/>
            </a:endParaRPr>
          </a:p>
        </p:txBody>
      </p:sp>
      <p:sp>
        <p:nvSpPr>
          <p:cNvPr id="7" name="Text 4"/>
          <p:cNvSpPr/>
          <p:nvPr/>
        </p:nvSpPr>
        <p:spPr>
          <a:xfrm>
            <a:off x="833199" y="4922996"/>
            <a:ext cx="7477601" cy="1777008"/>
          </a:xfrm>
          <a:prstGeom prst="rect">
            <a:avLst/>
          </a:prstGeom>
          <a:noFill/>
          <a:ln/>
        </p:spPr>
        <p:txBody>
          <a:bodyPr wrap="square" rtlCol="0" anchor="t"/>
          <a:lstStyle/>
          <a:p>
            <a:pPr marL="0" indent="0">
              <a:lnSpc>
                <a:spcPts val="2799"/>
              </a:lnSpc>
              <a:buNone/>
            </a:pPr>
            <a:endParaRPr lang="en-US" sz="1750" dirty="0"/>
          </a:p>
        </p:txBody>
      </p:sp>
      <p:pic>
        <p:nvPicPr>
          <p:cNvPr id="8" name="Picture 7">
            <a:extLst>
              <a:ext uri="{FF2B5EF4-FFF2-40B4-BE49-F238E27FC236}">
                <a16:creationId xmlns:a16="http://schemas.microsoft.com/office/drawing/2014/main" id="{B4712479-23D9-0BA1-6706-F6A6F6F36022}"/>
              </a:ext>
            </a:extLst>
          </p:cNvPr>
          <p:cNvPicPr>
            <a:picLocks noChangeAspect="1"/>
          </p:cNvPicPr>
          <p:nvPr/>
        </p:nvPicPr>
        <p:blipFill>
          <a:blip r:embed="rId3"/>
          <a:stretch>
            <a:fillRect/>
          </a:stretch>
        </p:blipFill>
        <p:spPr>
          <a:xfrm>
            <a:off x="3304403" y="129469"/>
            <a:ext cx="7591569" cy="3985331"/>
          </a:xfrm>
          <a:prstGeom prst="rect">
            <a:avLst/>
          </a:prstGeom>
        </p:spPr>
      </p:pic>
    </p:spTree>
    <p:extLst>
      <p:ext uri="{BB962C8B-B14F-4D97-AF65-F5344CB8AC3E}">
        <p14:creationId xmlns:p14="http://schemas.microsoft.com/office/powerpoint/2010/main" val="2720598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446049" y="735980"/>
            <a:ext cx="8073483" cy="2112175"/>
          </a:xfrm>
          <a:prstGeom prst="rect">
            <a:avLst/>
          </a:prstGeom>
          <a:noFill/>
          <a:ln/>
        </p:spPr>
        <p:txBody>
          <a:bodyPr wrap="square" rtlCol="0" anchor="t"/>
          <a:lstStyle/>
          <a:p>
            <a:pPr>
              <a:lnSpc>
                <a:spcPts val="4805"/>
              </a:lnSpc>
            </a:pPr>
            <a:endParaRPr lang="en-US" sz="4400" b="1" dirty="0">
              <a:solidFill>
                <a:srgbClr val="6EB9FC"/>
              </a:solidFill>
              <a:latin typeface="Lora" pitchFamily="34" charset="0"/>
            </a:endParaRPr>
          </a:p>
        </p:txBody>
      </p:sp>
      <p:sp>
        <p:nvSpPr>
          <p:cNvPr id="6" name="Text 3"/>
          <p:cNvSpPr/>
          <p:nvPr/>
        </p:nvSpPr>
        <p:spPr>
          <a:xfrm>
            <a:off x="446049" y="4500204"/>
            <a:ext cx="13351152" cy="3410895"/>
          </a:xfrm>
          <a:prstGeom prst="rect">
            <a:avLst/>
          </a:prstGeom>
          <a:noFill/>
          <a:ln/>
        </p:spPr>
        <p:txBody>
          <a:bodyPr wrap="square" rtlCol="0" anchor="t"/>
          <a:lstStyle/>
          <a:p>
            <a:pPr marL="342900" indent="-342900">
              <a:lnSpc>
                <a:spcPts val="2799"/>
              </a:lnSpc>
              <a:buFont typeface="Wingdings" panose="05000000000000000000" pitchFamily="2" charset="2"/>
              <a:buChar char="q"/>
            </a:pPr>
            <a:endParaRPr lang="en-US" sz="2400" dirty="0">
              <a:solidFill>
                <a:srgbClr val="D6E5EF"/>
              </a:solidFill>
              <a:latin typeface="Source Sans Pro" pitchFamily="34" charset="0"/>
              <a:ea typeface="Source Sans Pro" pitchFamily="34" charset="-122"/>
            </a:endParaRPr>
          </a:p>
        </p:txBody>
      </p:sp>
      <p:sp>
        <p:nvSpPr>
          <p:cNvPr id="7" name="Text 4"/>
          <p:cNvSpPr/>
          <p:nvPr/>
        </p:nvSpPr>
        <p:spPr>
          <a:xfrm>
            <a:off x="833199" y="4922996"/>
            <a:ext cx="7477601" cy="1777008"/>
          </a:xfrm>
          <a:prstGeom prst="rect">
            <a:avLst/>
          </a:prstGeom>
          <a:noFill/>
          <a:ln/>
        </p:spPr>
        <p:txBody>
          <a:bodyPr wrap="square" rtlCol="0" anchor="t"/>
          <a:lstStyle/>
          <a:p>
            <a:pPr marL="0" indent="0">
              <a:lnSpc>
                <a:spcPts val="2799"/>
              </a:lnSpc>
              <a:buNone/>
            </a:pPr>
            <a:endParaRPr lang="en-US" sz="1750" dirty="0"/>
          </a:p>
        </p:txBody>
      </p:sp>
      <p:pic>
        <p:nvPicPr>
          <p:cNvPr id="9" name="Picture 8">
            <a:extLst>
              <a:ext uri="{FF2B5EF4-FFF2-40B4-BE49-F238E27FC236}">
                <a16:creationId xmlns:a16="http://schemas.microsoft.com/office/drawing/2014/main" id="{BD744D33-8021-C5BB-F0BB-BFA62DC5B466}"/>
              </a:ext>
            </a:extLst>
          </p:cNvPr>
          <p:cNvPicPr>
            <a:picLocks noChangeAspect="1"/>
          </p:cNvPicPr>
          <p:nvPr/>
        </p:nvPicPr>
        <p:blipFill>
          <a:blip r:embed="rId3"/>
          <a:stretch>
            <a:fillRect/>
          </a:stretch>
        </p:blipFill>
        <p:spPr>
          <a:xfrm>
            <a:off x="10103004" y="997950"/>
            <a:ext cx="4352597" cy="3191242"/>
          </a:xfrm>
          <a:prstGeom prst="rect">
            <a:avLst/>
          </a:prstGeom>
        </p:spPr>
      </p:pic>
      <p:pic>
        <p:nvPicPr>
          <p:cNvPr id="11" name="Picture 10">
            <a:extLst>
              <a:ext uri="{FF2B5EF4-FFF2-40B4-BE49-F238E27FC236}">
                <a16:creationId xmlns:a16="http://schemas.microsoft.com/office/drawing/2014/main" id="{EB969B5B-3970-88C7-CB7A-D5F81D046355}"/>
              </a:ext>
            </a:extLst>
          </p:cNvPr>
          <p:cNvPicPr>
            <a:picLocks noChangeAspect="1"/>
          </p:cNvPicPr>
          <p:nvPr/>
        </p:nvPicPr>
        <p:blipFill>
          <a:blip r:embed="rId4"/>
          <a:stretch>
            <a:fillRect/>
          </a:stretch>
        </p:blipFill>
        <p:spPr>
          <a:xfrm>
            <a:off x="10103004" y="4332939"/>
            <a:ext cx="4352598" cy="2962600"/>
          </a:xfrm>
          <a:prstGeom prst="rect">
            <a:avLst/>
          </a:prstGeom>
        </p:spPr>
      </p:pic>
      <p:sp>
        <p:nvSpPr>
          <p:cNvPr id="12" name="Text 2">
            <a:extLst>
              <a:ext uri="{FF2B5EF4-FFF2-40B4-BE49-F238E27FC236}">
                <a16:creationId xmlns:a16="http://schemas.microsoft.com/office/drawing/2014/main" id="{7E4FEF1B-3EEE-C895-5B07-EC5406EA471B}"/>
              </a:ext>
            </a:extLst>
          </p:cNvPr>
          <p:cNvSpPr/>
          <p:nvPr/>
        </p:nvSpPr>
        <p:spPr>
          <a:xfrm>
            <a:off x="174800" y="156117"/>
            <a:ext cx="9753405" cy="1616927"/>
          </a:xfrm>
          <a:prstGeom prst="rect">
            <a:avLst/>
          </a:prstGeom>
          <a:noFill/>
          <a:ln/>
        </p:spPr>
        <p:txBody>
          <a:bodyPr wrap="square" rtlCol="0" anchor="t"/>
          <a:lstStyle/>
          <a:p>
            <a:pPr marL="0" indent="0" algn="ctr">
              <a:lnSpc>
                <a:spcPts val="5468"/>
              </a:lnSpc>
              <a:buNone/>
            </a:pPr>
            <a:r>
              <a:rPr lang="en-IN" sz="6000" b="1" dirty="0">
                <a:solidFill>
                  <a:srgbClr val="6EB9FC"/>
                </a:solidFill>
                <a:latin typeface="Lora" pitchFamily="34" charset="0"/>
              </a:rPr>
              <a:t>Urban Realities</a:t>
            </a:r>
            <a:r>
              <a:rPr lang="en-US" sz="6000" b="1" i="0" dirty="0">
                <a:solidFill>
                  <a:srgbClr val="6EB9FC"/>
                </a:solidFill>
                <a:effectLst/>
                <a:latin typeface="Lora" pitchFamily="34" charset="0"/>
              </a:rPr>
              <a:t>: </a:t>
            </a:r>
            <a:r>
              <a:rPr lang="en-US" sz="6000" b="1" dirty="0">
                <a:solidFill>
                  <a:srgbClr val="6EB9FC"/>
                </a:solidFill>
                <a:latin typeface="Lora" pitchFamily="34" charset="0"/>
              </a:rPr>
              <a:t>G</a:t>
            </a:r>
            <a:r>
              <a:rPr lang="en-US" sz="6000" b="1" i="0" dirty="0">
                <a:solidFill>
                  <a:srgbClr val="6EB9FC"/>
                </a:solidFill>
                <a:effectLst/>
                <a:latin typeface="Lora" pitchFamily="34" charset="0"/>
              </a:rPr>
              <a:t>o</a:t>
            </a:r>
            <a:r>
              <a:rPr lang="en-US" sz="6000" b="1" dirty="0">
                <a:solidFill>
                  <a:srgbClr val="6EB9FC"/>
                </a:solidFill>
                <a:latin typeface="Lora" pitchFamily="34" charset="0"/>
              </a:rPr>
              <a:t>vt Building walls to hide the slums</a:t>
            </a:r>
          </a:p>
        </p:txBody>
      </p:sp>
      <p:sp>
        <p:nvSpPr>
          <p:cNvPr id="13" name="TextBox 12">
            <a:extLst>
              <a:ext uri="{FF2B5EF4-FFF2-40B4-BE49-F238E27FC236}">
                <a16:creationId xmlns:a16="http://schemas.microsoft.com/office/drawing/2014/main" id="{DA6E5287-771D-6A4B-9685-71FB2B50032E}"/>
              </a:ext>
            </a:extLst>
          </p:cNvPr>
          <p:cNvSpPr txBox="1"/>
          <p:nvPr/>
        </p:nvSpPr>
        <p:spPr>
          <a:xfrm>
            <a:off x="356837" y="1991023"/>
            <a:ext cx="8764379" cy="4708981"/>
          </a:xfrm>
          <a:prstGeom prst="rect">
            <a:avLst/>
          </a:prstGeom>
          <a:noFill/>
        </p:spPr>
        <p:txBody>
          <a:bodyPr wrap="square" rtlCol="0">
            <a:spAutoFit/>
          </a:bodyPr>
          <a:lstStyle/>
          <a:p>
            <a:pPr marL="342900" indent="-342900">
              <a:buFont typeface="Wingdings" panose="05000000000000000000" pitchFamily="2" charset="2"/>
              <a:buChar char="q"/>
            </a:pPr>
            <a:r>
              <a:rPr lang="en-IN" sz="2400" b="1" dirty="0">
                <a:solidFill>
                  <a:schemeClr val="bg1"/>
                </a:solidFill>
                <a:latin typeface="Lora" pitchFamily="34" charset="0"/>
              </a:rPr>
              <a:t>T</a:t>
            </a:r>
            <a:r>
              <a:rPr lang="en-US" sz="2400" b="1" dirty="0">
                <a:solidFill>
                  <a:schemeClr val="bg1"/>
                </a:solidFill>
                <a:latin typeface="Lora" pitchFamily="34" charset="0"/>
              </a:rPr>
              <a:t>o hide the slums from the American president's view, the Indian government built huge walls in front of them. </a:t>
            </a:r>
          </a:p>
          <a:p>
            <a:endParaRPr lang="en-US" sz="2400" b="1" dirty="0">
              <a:solidFill>
                <a:schemeClr val="bg1"/>
              </a:solidFill>
              <a:latin typeface="Lora" pitchFamily="34" charset="0"/>
            </a:endParaRPr>
          </a:p>
          <a:p>
            <a:pPr marL="342900" indent="-342900">
              <a:buFont typeface="Wingdings" panose="05000000000000000000" pitchFamily="2" charset="2"/>
              <a:buChar char="q"/>
            </a:pPr>
            <a:r>
              <a:rPr lang="en-US" sz="2400" b="1" dirty="0">
                <a:solidFill>
                  <a:schemeClr val="bg1"/>
                </a:solidFill>
                <a:latin typeface="Lora" pitchFamily="34" charset="0"/>
              </a:rPr>
              <a:t>Critics argue that instead of investing in hiding the slums, the government should have focused on developing them, addressing the root causes of poverty and inequality.</a:t>
            </a:r>
          </a:p>
          <a:p>
            <a:endParaRPr lang="en-US" sz="2400" b="1" dirty="0">
              <a:solidFill>
                <a:schemeClr val="bg1"/>
              </a:solidFill>
              <a:latin typeface="Lora" pitchFamily="34" charset="0"/>
            </a:endParaRPr>
          </a:p>
          <a:p>
            <a:pPr marL="342900" indent="-342900">
              <a:buFont typeface="Wingdings" panose="05000000000000000000" pitchFamily="2" charset="2"/>
              <a:buChar char="q"/>
            </a:pPr>
            <a:r>
              <a:rPr lang="en-GB" sz="2400" b="1" dirty="0">
                <a:solidFill>
                  <a:schemeClr val="bg1"/>
                </a:solidFill>
                <a:latin typeface="Lora" pitchFamily="34" charset="0"/>
              </a:rPr>
              <a:t>If the government would have invested their money in developing these slums there would never have been a need to build these huge walls just to hide them</a:t>
            </a:r>
            <a:r>
              <a:rPr lang="en-GB" sz="1800" dirty="0">
                <a:effectLst/>
                <a:latin typeface="Times New Roman" panose="02020603050405020304" pitchFamily="18" charset="0"/>
                <a:ea typeface="Calibri" panose="020F0502020204030204" pitchFamily="34" charset="0"/>
                <a:cs typeface="Mangal" panose="02040503050203030202" pitchFamily="18" charset="0"/>
              </a:rPr>
              <a: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US" sz="2000" dirty="0">
              <a:solidFill>
                <a:schemeClr val="bg1"/>
              </a:solidFill>
            </a:endParaRPr>
          </a:p>
          <a:p>
            <a:pPr marL="342900" indent="-342900">
              <a:buFont typeface="Wingdings" panose="05000000000000000000" pitchFamily="2" charset="2"/>
              <a:buChar char="q"/>
            </a:pPr>
            <a:endParaRPr lang="en-US" sz="2000" dirty="0">
              <a:solidFill>
                <a:schemeClr val="bg1"/>
              </a:solidFill>
            </a:endParaRPr>
          </a:p>
          <a:p>
            <a:pPr marL="342900" indent="-342900">
              <a:buFont typeface="Wingdings" panose="05000000000000000000" pitchFamily="2" charset="2"/>
              <a:buChar char="q"/>
            </a:pPr>
            <a:endParaRPr lang="en-IN" sz="2000" dirty="0">
              <a:solidFill>
                <a:schemeClr val="bg1"/>
              </a:solidFill>
            </a:endParaRPr>
          </a:p>
        </p:txBody>
      </p:sp>
    </p:spTree>
    <p:extLst>
      <p:ext uri="{BB962C8B-B14F-4D97-AF65-F5344CB8AC3E}">
        <p14:creationId xmlns:p14="http://schemas.microsoft.com/office/powerpoint/2010/main" val="3462203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5" name="Text 2"/>
          <p:cNvSpPr/>
          <p:nvPr/>
        </p:nvSpPr>
        <p:spPr>
          <a:xfrm>
            <a:off x="446049" y="735980"/>
            <a:ext cx="8073483" cy="2112175"/>
          </a:xfrm>
          <a:prstGeom prst="rect">
            <a:avLst/>
          </a:prstGeom>
          <a:noFill/>
          <a:ln/>
        </p:spPr>
        <p:txBody>
          <a:bodyPr wrap="square" rtlCol="0" anchor="t"/>
          <a:lstStyle/>
          <a:p>
            <a:pPr>
              <a:lnSpc>
                <a:spcPts val="4805"/>
              </a:lnSpc>
            </a:pPr>
            <a:endParaRPr lang="en-US" sz="4400" b="1" dirty="0">
              <a:solidFill>
                <a:srgbClr val="6EB9FC"/>
              </a:solidFill>
              <a:latin typeface="Lora" pitchFamily="34" charset="0"/>
            </a:endParaRPr>
          </a:p>
        </p:txBody>
      </p:sp>
      <p:sp>
        <p:nvSpPr>
          <p:cNvPr id="6" name="Text 3"/>
          <p:cNvSpPr/>
          <p:nvPr/>
        </p:nvSpPr>
        <p:spPr>
          <a:xfrm>
            <a:off x="446049" y="4500204"/>
            <a:ext cx="13351152" cy="3410895"/>
          </a:xfrm>
          <a:prstGeom prst="rect">
            <a:avLst/>
          </a:prstGeom>
          <a:noFill/>
          <a:ln/>
        </p:spPr>
        <p:txBody>
          <a:bodyPr wrap="square" rtlCol="0" anchor="t"/>
          <a:lstStyle/>
          <a:p>
            <a:pPr marL="342900" indent="-342900">
              <a:lnSpc>
                <a:spcPts val="2799"/>
              </a:lnSpc>
              <a:buFont typeface="Wingdings" panose="05000000000000000000" pitchFamily="2" charset="2"/>
              <a:buChar char="q"/>
            </a:pPr>
            <a:endParaRPr lang="en-US" sz="2400" dirty="0">
              <a:solidFill>
                <a:srgbClr val="D6E5EF"/>
              </a:solidFill>
              <a:latin typeface="Source Sans Pro" pitchFamily="34" charset="0"/>
              <a:ea typeface="Source Sans Pro" pitchFamily="34" charset="-122"/>
            </a:endParaRPr>
          </a:p>
        </p:txBody>
      </p:sp>
      <p:sp>
        <p:nvSpPr>
          <p:cNvPr id="7" name="Text 4"/>
          <p:cNvSpPr/>
          <p:nvPr/>
        </p:nvSpPr>
        <p:spPr>
          <a:xfrm>
            <a:off x="833199" y="4922996"/>
            <a:ext cx="7477601" cy="1777008"/>
          </a:xfrm>
          <a:prstGeom prst="rect">
            <a:avLst/>
          </a:prstGeom>
          <a:noFill/>
          <a:ln/>
        </p:spPr>
        <p:txBody>
          <a:bodyPr wrap="square" rtlCol="0" anchor="t"/>
          <a:lstStyle/>
          <a:p>
            <a:pPr marL="0" indent="0">
              <a:lnSpc>
                <a:spcPts val="2799"/>
              </a:lnSpc>
              <a:buNone/>
            </a:pPr>
            <a:endParaRPr lang="en-US" sz="1750" dirty="0"/>
          </a:p>
        </p:txBody>
      </p:sp>
      <p:sp>
        <p:nvSpPr>
          <p:cNvPr id="12" name="Text 2">
            <a:extLst>
              <a:ext uri="{FF2B5EF4-FFF2-40B4-BE49-F238E27FC236}">
                <a16:creationId xmlns:a16="http://schemas.microsoft.com/office/drawing/2014/main" id="{7E4FEF1B-3EEE-C895-5B07-EC5406EA471B}"/>
              </a:ext>
            </a:extLst>
          </p:cNvPr>
          <p:cNvSpPr/>
          <p:nvPr/>
        </p:nvSpPr>
        <p:spPr>
          <a:xfrm>
            <a:off x="174800" y="156117"/>
            <a:ext cx="9753405" cy="1616927"/>
          </a:xfrm>
          <a:prstGeom prst="rect">
            <a:avLst/>
          </a:prstGeom>
          <a:noFill/>
          <a:ln/>
        </p:spPr>
        <p:txBody>
          <a:bodyPr wrap="square" rtlCol="0" anchor="t"/>
          <a:lstStyle/>
          <a:p>
            <a:pPr marL="0" indent="0" algn="ctr">
              <a:lnSpc>
                <a:spcPts val="5468"/>
              </a:lnSpc>
              <a:buNone/>
            </a:pPr>
            <a:r>
              <a:rPr lang="en-US" sz="6000" b="1" dirty="0">
                <a:solidFill>
                  <a:srgbClr val="6EB9FC"/>
                </a:solidFill>
                <a:latin typeface="Lora" pitchFamily="34" charset="0"/>
              </a:rPr>
              <a:t>Statue of Unity</a:t>
            </a:r>
          </a:p>
        </p:txBody>
      </p:sp>
      <p:pic>
        <p:nvPicPr>
          <p:cNvPr id="8" name="Picture 7">
            <a:extLst>
              <a:ext uri="{FF2B5EF4-FFF2-40B4-BE49-F238E27FC236}">
                <a16:creationId xmlns:a16="http://schemas.microsoft.com/office/drawing/2014/main" id="{F4C71658-8556-555D-A813-80CB6D269E46}"/>
              </a:ext>
            </a:extLst>
          </p:cNvPr>
          <p:cNvPicPr>
            <a:picLocks noChangeAspect="1"/>
          </p:cNvPicPr>
          <p:nvPr/>
        </p:nvPicPr>
        <p:blipFill>
          <a:blip r:embed="rId3"/>
          <a:stretch>
            <a:fillRect/>
          </a:stretch>
        </p:blipFill>
        <p:spPr>
          <a:xfrm>
            <a:off x="9661114" y="1233135"/>
            <a:ext cx="4794486" cy="5897136"/>
          </a:xfrm>
          <a:prstGeom prst="rect">
            <a:avLst/>
          </a:prstGeom>
        </p:spPr>
      </p:pic>
      <p:sp>
        <p:nvSpPr>
          <p:cNvPr id="22" name="Rectangle 10">
            <a:extLst>
              <a:ext uri="{FF2B5EF4-FFF2-40B4-BE49-F238E27FC236}">
                <a16:creationId xmlns:a16="http://schemas.microsoft.com/office/drawing/2014/main" id="{2CD9A620-25EB-7F8E-D67E-BED9BBF2CECB}"/>
              </a:ext>
            </a:extLst>
          </p:cNvPr>
          <p:cNvSpPr>
            <a:spLocks noChangeArrowheads="1"/>
          </p:cNvSpPr>
          <p:nvPr/>
        </p:nvSpPr>
        <p:spPr bwMode="auto">
          <a:xfrm>
            <a:off x="0" y="0"/>
            <a:ext cx="464026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00000"/>
                </a:solidFill>
                <a:effectLst/>
                <a:latin typeface="Söhne"/>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3" name="TextBox 22">
            <a:extLst>
              <a:ext uri="{FF2B5EF4-FFF2-40B4-BE49-F238E27FC236}">
                <a16:creationId xmlns:a16="http://schemas.microsoft.com/office/drawing/2014/main" id="{CE3362F4-6217-9EF4-58A0-D21DE41B37CA}"/>
              </a:ext>
            </a:extLst>
          </p:cNvPr>
          <p:cNvSpPr txBox="1"/>
          <p:nvPr/>
        </p:nvSpPr>
        <p:spPr>
          <a:xfrm>
            <a:off x="833198" y="1628078"/>
            <a:ext cx="8310801" cy="5940088"/>
          </a:xfrm>
          <a:prstGeom prst="rect">
            <a:avLst/>
          </a:prstGeom>
          <a:noFill/>
        </p:spPr>
        <p:txBody>
          <a:bodyPr wrap="square" rtlCol="0">
            <a:spAutoFit/>
          </a:bodyPr>
          <a:lstStyle/>
          <a:p>
            <a:pPr marL="342900" marR="0" lvl="0" indent="-342900" algn="just" fontAlgn="base">
              <a:lnSpc>
                <a:spcPct val="100000"/>
              </a:lnSpc>
              <a:spcBef>
                <a:spcPct val="0"/>
              </a:spcBef>
              <a:spcAft>
                <a:spcPct val="0"/>
              </a:spcAft>
              <a:buClrTx/>
              <a:buSzTx/>
              <a:buFont typeface="Wingdings" panose="05000000000000000000" pitchFamily="2" charset="2"/>
              <a:buChar char="q"/>
              <a:tabLst/>
            </a:pPr>
            <a:r>
              <a:rPr lang="en-US" altLang="en-US" sz="2400" b="1" dirty="0">
                <a:solidFill>
                  <a:schemeClr val="bg1"/>
                </a:solidFill>
                <a:latin typeface="Lora" pitchFamily="34" charset="0"/>
              </a:rPr>
              <a:t>The Statue of Unity, standing as the world's tallest statue at 182 meters, symbolizes the leadership of Vallabhbhai Patel in uniting India's princely states. However, its construction at a cost of ₹2,700 crore has sparked debate over the government's spending priorities. </a:t>
            </a:r>
          </a:p>
          <a:p>
            <a:pPr marR="0" lvl="0" algn="just" fontAlgn="base">
              <a:lnSpc>
                <a:spcPct val="100000"/>
              </a:lnSpc>
              <a:spcBef>
                <a:spcPct val="0"/>
              </a:spcBef>
              <a:spcAft>
                <a:spcPct val="0"/>
              </a:spcAft>
              <a:buClrTx/>
              <a:buSzTx/>
              <a:tabLst/>
            </a:pPr>
            <a:endParaRPr lang="en-US" altLang="en-US" sz="2400" b="1" dirty="0">
              <a:solidFill>
                <a:schemeClr val="bg1"/>
              </a:solidFill>
              <a:latin typeface="Lora" pitchFamily="34" charset="0"/>
            </a:endParaRPr>
          </a:p>
          <a:p>
            <a:pPr marL="342900" marR="0" lvl="0" indent="-342900" algn="just" fontAlgn="base">
              <a:lnSpc>
                <a:spcPct val="100000"/>
              </a:lnSpc>
              <a:spcBef>
                <a:spcPct val="0"/>
              </a:spcBef>
              <a:spcAft>
                <a:spcPct val="0"/>
              </a:spcAft>
              <a:buClrTx/>
              <a:buSzTx/>
              <a:buFont typeface="Wingdings" panose="05000000000000000000" pitchFamily="2" charset="2"/>
              <a:buChar char="q"/>
              <a:tabLst/>
            </a:pPr>
            <a:r>
              <a:rPr lang="en-US" altLang="en-US" sz="2400" b="1" dirty="0">
                <a:solidFill>
                  <a:schemeClr val="bg1"/>
                </a:solidFill>
                <a:latin typeface="Lora" pitchFamily="34" charset="0"/>
              </a:rPr>
              <a:t>Instead of making such lavish projects, while symbolically significant, do not address pressing issues faced by many Indians, such as poverty, infrastructure, and healthcare.</a:t>
            </a:r>
          </a:p>
          <a:p>
            <a:pPr marL="342900" marR="0" lvl="0" indent="-342900" algn="just" fontAlgn="base">
              <a:lnSpc>
                <a:spcPct val="100000"/>
              </a:lnSpc>
              <a:spcBef>
                <a:spcPct val="0"/>
              </a:spcBef>
              <a:spcAft>
                <a:spcPct val="0"/>
              </a:spcAft>
              <a:buClrTx/>
              <a:buSzTx/>
              <a:buFont typeface="Wingdings" panose="05000000000000000000" pitchFamily="2" charset="2"/>
              <a:buChar char="q"/>
              <a:tabLst/>
            </a:pPr>
            <a:endParaRPr lang="en-US" altLang="en-US" sz="2400" b="1" dirty="0">
              <a:solidFill>
                <a:schemeClr val="bg1"/>
              </a:solidFill>
              <a:latin typeface="Lora" pitchFamily="34" charset="0"/>
            </a:endParaRPr>
          </a:p>
          <a:p>
            <a:pPr marL="342900" indent="-342900" algn="just" fontAlgn="base">
              <a:spcBef>
                <a:spcPct val="0"/>
              </a:spcBef>
              <a:spcAft>
                <a:spcPct val="0"/>
              </a:spcAft>
              <a:buFont typeface="Wingdings" panose="05000000000000000000" pitchFamily="2" charset="2"/>
              <a:buChar char="q"/>
            </a:pPr>
            <a:r>
              <a:rPr lang="en-US" altLang="en-US" sz="2400" b="1" dirty="0">
                <a:solidFill>
                  <a:schemeClr val="bg1"/>
                </a:solidFill>
                <a:latin typeface="Lora" pitchFamily="34" charset="0"/>
              </a:rPr>
              <a:t> This reflects a pattern where public funds are allocated to projects of questionable utility, raising concerns about fiscal responsibility. </a:t>
            </a:r>
            <a:r>
              <a:rPr lang="en-GB" sz="2400" b="1" dirty="0">
                <a:solidFill>
                  <a:schemeClr val="bg1"/>
                </a:solidFill>
                <a:latin typeface="Lora" pitchFamily="34" charset="0"/>
              </a:rPr>
              <a:t>There are plenty of sectors in India, like health, safety, employment and education where all this money could have been utilized.</a:t>
            </a: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342900" indent="-342900">
              <a:buFont typeface="Wingdings" panose="05000000000000000000" pitchFamily="2" charset="2"/>
              <a:buChar char="q"/>
            </a:pPr>
            <a:endParaRPr lang="en-IN" sz="2000" dirty="0">
              <a:solidFill>
                <a:schemeClr val="bg1"/>
              </a:solidFill>
            </a:endParaRPr>
          </a:p>
        </p:txBody>
      </p:sp>
    </p:spTree>
    <p:extLst>
      <p:ext uri="{BB962C8B-B14F-4D97-AF65-F5344CB8AC3E}">
        <p14:creationId xmlns:p14="http://schemas.microsoft.com/office/powerpoint/2010/main" val="2037144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446049" y="735980"/>
            <a:ext cx="8073483" cy="2112175"/>
          </a:xfrm>
          <a:prstGeom prst="rect">
            <a:avLst/>
          </a:prstGeom>
          <a:noFill/>
          <a:ln/>
        </p:spPr>
        <p:txBody>
          <a:bodyPr wrap="square" rtlCol="0" anchor="t"/>
          <a:lstStyle/>
          <a:p>
            <a:pPr>
              <a:lnSpc>
                <a:spcPts val="4805"/>
              </a:lnSpc>
            </a:pPr>
            <a:r>
              <a:rPr lang="en-US" sz="4400" b="1" dirty="0">
                <a:solidFill>
                  <a:srgbClr val="6EB9FC"/>
                </a:solidFill>
                <a:latin typeface="Lora" pitchFamily="34" charset="0"/>
              </a:rPr>
              <a:t>Unveiling the Veil: The Misuse of Taxpayer Funds in Indian Governance</a:t>
            </a:r>
          </a:p>
        </p:txBody>
      </p:sp>
      <p:sp>
        <p:nvSpPr>
          <p:cNvPr id="6" name="Text 3"/>
          <p:cNvSpPr/>
          <p:nvPr/>
        </p:nvSpPr>
        <p:spPr>
          <a:xfrm>
            <a:off x="446049" y="2848155"/>
            <a:ext cx="7864751" cy="4255171"/>
          </a:xfrm>
          <a:prstGeom prst="rect">
            <a:avLst/>
          </a:prstGeom>
          <a:noFill/>
          <a:ln/>
        </p:spPr>
        <p:txBody>
          <a:bodyPr wrap="square" rtlCol="0" anchor="t"/>
          <a:lstStyle/>
          <a:p>
            <a:pPr marL="342900" indent="-342900">
              <a:lnSpc>
                <a:spcPts val="2799"/>
              </a:lnSpc>
              <a:buFont typeface="Wingdings" panose="05000000000000000000" pitchFamily="2" charset="2"/>
              <a:buChar char="q"/>
            </a:pPr>
            <a:r>
              <a:rPr lang="en-US" sz="2400" b="1" dirty="0">
                <a:solidFill>
                  <a:schemeClr val="bg1"/>
                </a:solidFill>
                <a:latin typeface="Lora" pitchFamily="34" charset="0"/>
              </a:rPr>
              <a:t>The Indian government has been accused of diverting taxpayer funds to finance political campaigns and initiatives that serve their own partisan interests, rather than the greater public good. </a:t>
            </a:r>
          </a:p>
          <a:p>
            <a:pPr>
              <a:lnSpc>
                <a:spcPts val="2799"/>
              </a:lnSpc>
            </a:pPr>
            <a:endParaRPr lang="en-US" sz="2400" b="1" dirty="0">
              <a:solidFill>
                <a:schemeClr val="bg1"/>
              </a:solidFill>
              <a:latin typeface="Lora" pitchFamily="34" charset="0"/>
            </a:endParaRPr>
          </a:p>
          <a:p>
            <a:pPr marL="342900" indent="-342900">
              <a:lnSpc>
                <a:spcPts val="2799"/>
              </a:lnSpc>
              <a:buFont typeface="Wingdings" panose="05000000000000000000" pitchFamily="2" charset="2"/>
              <a:buChar char="q"/>
            </a:pPr>
            <a:r>
              <a:rPr lang="en-US" sz="2400" b="1" dirty="0">
                <a:solidFill>
                  <a:schemeClr val="bg1"/>
                </a:solidFill>
                <a:latin typeface="Lora" pitchFamily="34" charset="0"/>
              </a:rPr>
              <a:t>Investigations have uncovered instances where government funds were channeled to support specific political parties, finance lavish rallies and events, and maintain the power structures of the ruling elite. This undermines the principles of transparency and accountability that are essential for a healthy democracy.</a:t>
            </a:r>
          </a:p>
          <a:p>
            <a:pPr marL="0" indent="0">
              <a:lnSpc>
                <a:spcPts val="2799"/>
              </a:lnSpc>
              <a:buNone/>
            </a:pPr>
            <a:endParaRPr lang="en-US" sz="2000" dirty="0"/>
          </a:p>
        </p:txBody>
      </p:sp>
      <p:sp>
        <p:nvSpPr>
          <p:cNvPr id="7" name="Text 4"/>
          <p:cNvSpPr/>
          <p:nvPr/>
        </p:nvSpPr>
        <p:spPr>
          <a:xfrm>
            <a:off x="833199" y="4922996"/>
            <a:ext cx="7477601" cy="1777008"/>
          </a:xfrm>
          <a:prstGeom prst="rect">
            <a:avLst/>
          </a:prstGeom>
          <a:noFill/>
          <a:ln/>
        </p:spPr>
        <p:txBody>
          <a:bodyPr wrap="square" rtlCol="0" anchor="t"/>
          <a:lstStyle/>
          <a:p>
            <a:pPr marL="0" indent="0">
              <a:lnSpc>
                <a:spcPts val="2799"/>
              </a:lnSpc>
              <a:buNone/>
            </a:pPr>
            <a:endParaRPr lang="en-US" sz="1750" dirty="0"/>
          </a:p>
        </p:txBody>
      </p:sp>
      <p:pic>
        <p:nvPicPr>
          <p:cNvPr id="9" name="Picture 8">
            <a:extLst>
              <a:ext uri="{FF2B5EF4-FFF2-40B4-BE49-F238E27FC236}">
                <a16:creationId xmlns:a16="http://schemas.microsoft.com/office/drawing/2014/main" id="{21B10541-064A-7317-D116-C2346829BEB1}"/>
              </a:ext>
            </a:extLst>
          </p:cNvPr>
          <p:cNvPicPr>
            <a:picLocks noChangeAspect="1"/>
          </p:cNvPicPr>
          <p:nvPr/>
        </p:nvPicPr>
        <p:blipFill>
          <a:blip r:embed="rId3"/>
          <a:stretch>
            <a:fillRect/>
          </a:stretch>
        </p:blipFill>
        <p:spPr>
          <a:xfrm>
            <a:off x="9223992" y="1326994"/>
            <a:ext cx="5067931" cy="4995747"/>
          </a:xfrm>
          <a:prstGeom prst="rect">
            <a:avLst/>
          </a:prstGeom>
        </p:spPr>
      </p:pic>
    </p:spTree>
    <p:extLst>
      <p:ext uri="{BB962C8B-B14F-4D97-AF65-F5344CB8AC3E}">
        <p14:creationId xmlns:p14="http://schemas.microsoft.com/office/powerpoint/2010/main" val="2900850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24091"/>
            <a:ext cx="14630400" cy="8229600"/>
          </a:xfrm>
          <a:prstGeom prst="rect">
            <a:avLst/>
          </a:prstGeom>
          <a:solidFill>
            <a:srgbClr val="252833"/>
          </a:solidFill>
          <a:ln/>
        </p:spPr>
      </p:sp>
      <p:sp>
        <p:nvSpPr>
          <p:cNvPr id="4" name="Text 2"/>
          <p:cNvSpPr/>
          <p:nvPr/>
        </p:nvSpPr>
        <p:spPr>
          <a:xfrm>
            <a:off x="1672683" y="467201"/>
            <a:ext cx="12110223" cy="1587698"/>
          </a:xfrm>
          <a:prstGeom prst="rect">
            <a:avLst/>
          </a:prstGeom>
          <a:noFill/>
          <a:ln/>
        </p:spPr>
        <p:txBody>
          <a:bodyPr wrap="square" rtlCol="0" anchor="t"/>
          <a:lstStyle/>
          <a:p>
            <a:pPr marL="0" indent="0" algn="ctr">
              <a:lnSpc>
                <a:spcPts val="4167"/>
              </a:lnSpc>
              <a:buNone/>
            </a:pPr>
            <a:r>
              <a:rPr lang="en-US" sz="4800" b="1" dirty="0">
                <a:solidFill>
                  <a:srgbClr val="6EB9FC"/>
                </a:solidFill>
                <a:latin typeface="Lora" pitchFamily="34" charset="0"/>
                <a:ea typeface="Lora" pitchFamily="34" charset="-122"/>
                <a:cs typeface="Lora" pitchFamily="34" charset="-120"/>
              </a:rPr>
              <a:t>Inadequate Investment in Infrastructure and Economic Development</a:t>
            </a:r>
            <a:endParaRPr lang="en-US" sz="4800" b="1" dirty="0"/>
          </a:p>
        </p:txBody>
      </p:sp>
      <p:pic>
        <p:nvPicPr>
          <p:cNvPr id="5" name="Image 0" descr="preencoded.png"/>
          <p:cNvPicPr>
            <a:picLocks noChangeAspect="1"/>
          </p:cNvPicPr>
          <p:nvPr/>
        </p:nvPicPr>
        <p:blipFill>
          <a:blip r:embed="rId3"/>
          <a:stretch>
            <a:fillRect/>
          </a:stretch>
        </p:blipFill>
        <p:spPr>
          <a:xfrm>
            <a:off x="4797743" y="2393513"/>
            <a:ext cx="1249204" cy="1246465"/>
          </a:xfrm>
          <a:prstGeom prst="rect">
            <a:avLst/>
          </a:prstGeom>
        </p:spPr>
      </p:pic>
      <p:sp>
        <p:nvSpPr>
          <p:cNvPr id="6" name="Text 3"/>
          <p:cNvSpPr/>
          <p:nvPr/>
        </p:nvSpPr>
        <p:spPr>
          <a:xfrm>
            <a:off x="5383768" y="3008948"/>
            <a:ext cx="77033" cy="338614"/>
          </a:xfrm>
          <a:prstGeom prst="rect">
            <a:avLst/>
          </a:prstGeom>
          <a:noFill/>
          <a:ln/>
        </p:spPr>
        <p:txBody>
          <a:bodyPr wrap="none" rtlCol="0" anchor="t"/>
          <a:lstStyle/>
          <a:p>
            <a:pPr marL="0" indent="0" algn="ctr">
              <a:lnSpc>
                <a:spcPts val="2667"/>
              </a:lnSpc>
              <a:buNone/>
            </a:pPr>
            <a:r>
              <a:rPr lang="en-US" sz="2400" dirty="0">
                <a:solidFill>
                  <a:srgbClr val="6EB9FC"/>
                </a:solidFill>
                <a:latin typeface="Lora" pitchFamily="34" charset="0"/>
                <a:ea typeface="Lora" pitchFamily="34" charset="-122"/>
                <a:cs typeface="Lora" pitchFamily="34" charset="-120"/>
              </a:rPr>
              <a:t>1</a:t>
            </a:r>
            <a:endParaRPr lang="en-US" sz="2400" dirty="0"/>
          </a:p>
        </p:txBody>
      </p:sp>
      <p:sp>
        <p:nvSpPr>
          <p:cNvPr id="7" name="Text 4"/>
          <p:cNvSpPr/>
          <p:nvPr/>
        </p:nvSpPr>
        <p:spPr>
          <a:xfrm>
            <a:off x="6216253" y="2562820"/>
            <a:ext cx="2116812" cy="264557"/>
          </a:xfrm>
          <a:prstGeom prst="rect">
            <a:avLst/>
          </a:prstGeom>
          <a:noFill/>
          <a:ln/>
        </p:spPr>
        <p:txBody>
          <a:bodyPr wrap="none" rtlCol="0" anchor="t"/>
          <a:lstStyle/>
          <a:p>
            <a:pPr marL="0" indent="0" algn="l">
              <a:lnSpc>
                <a:spcPts val="2084"/>
              </a:lnSpc>
              <a:buNone/>
            </a:pPr>
            <a:r>
              <a:rPr lang="en-US" sz="2800" dirty="0">
                <a:solidFill>
                  <a:srgbClr val="6EB9FC"/>
                </a:solidFill>
                <a:latin typeface="Lora" pitchFamily="34" charset="0"/>
                <a:ea typeface="Lora" pitchFamily="34" charset="-122"/>
                <a:cs typeface="Lora" pitchFamily="34" charset="-120"/>
              </a:rPr>
              <a:t>Neglected Roads</a:t>
            </a:r>
            <a:endParaRPr lang="en-US" sz="2800" dirty="0"/>
          </a:p>
        </p:txBody>
      </p:sp>
      <p:sp>
        <p:nvSpPr>
          <p:cNvPr id="8" name="Text 5"/>
          <p:cNvSpPr/>
          <p:nvPr/>
        </p:nvSpPr>
        <p:spPr>
          <a:xfrm>
            <a:off x="6216253" y="2928938"/>
            <a:ext cx="4715113" cy="541734"/>
          </a:xfrm>
          <a:prstGeom prst="rect">
            <a:avLst/>
          </a:prstGeom>
          <a:noFill/>
          <a:ln/>
        </p:spPr>
        <p:txBody>
          <a:bodyPr wrap="square" rtlCol="0" anchor="t"/>
          <a:lstStyle/>
          <a:p>
            <a:pPr marL="0" indent="0" algn="l">
              <a:lnSpc>
                <a:spcPts val="2134"/>
              </a:lnSpc>
              <a:buNone/>
            </a:pPr>
            <a:r>
              <a:rPr lang="en-US" sz="2000" dirty="0">
                <a:solidFill>
                  <a:srgbClr val="D6E5EF"/>
                </a:solidFill>
                <a:latin typeface="Source Sans Pro" pitchFamily="34" charset="0"/>
                <a:ea typeface="Source Sans Pro" pitchFamily="34" charset="-122"/>
                <a:cs typeface="Source Sans Pro" pitchFamily="34" charset="-120"/>
              </a:rPr>
              <a:t>Crumbling highways and congested traffic hinder economic mobility.</a:t>
            </a:r>
            <a:endParaRPr lang="en-US" sz="2000" dirty="0"/>
          </a:p>
        </p:txBody>
      </p:sp>
      <p:sp>
        <p:nvSpPr>
          <p:cNvPr id="9" name="Shape 6"/>
          <p:cNvSpPr/>
          <p:nvPr/>
        </p:nvSpPr>
        <p:spPr>
          <a:xfrm>
            <a:off x="6089213" y="3652867"/>
            <a:ext cx="4969193" cy="10537"/>
          </a:xfrm>
          <a:prstGeom prst="rect">
            <a:avLst/>
          </a:prstGeom>
          <a:solidFill>
            <a:srgbClr val="6EB9FC"/>
          </a:solidFill>
          <a:ln/>
        </p:spPr>
      </p:sp>
      <p:pic>
        <p:nvPicPr>
          <p:cNvPr id="10" name="Image 1" descr="preencoded.png"/>
          <p:cNvPicPr>
            <a:picLocks noChangeAspect="1"/>
          </p:cNvPicPr>
          <p:nvPr/>
        </p:nvPicPr>
        <p:blipFill>
          <a:blip r:embed="rId4"/>
          <a:stretch>
            <a:fillRect/>
          </a:stretch>
        </p:blipFill>
        <p:spPr>
          <a:xfrm>
            <a:off x="4173141" y="3682246"/>
            <a:ext cx="2498408" cy="1246465"/>
          </a:xfrm>
          <a:prstGeom prst="rect">
            <a:avLst/>
          </a:prstGeom>
        </p:spPr>
      </p:pic>
      <p:sp>
        <p:nvSpPr>
          <p:cNvPr id="11" name="Text 7"/>
          <p:cNvSpPr/>
          <p:nvPr/>
        </p:nvSpPr>
        <p:spPr>
          <a:xfrm>
            <a:off x="5365433" y="4136112"/>
            <a:ext cx="113705" cy="338614"/>
          </a:xfrm>
          <a:prstGeom prst="rect">
            <a:avLst/>
          </a:prstGeom>
          <a:noFill/>
          <a:ln/>
        </p:spPr>
        <p:txBody>
          <a:bodyPr wrap="none" rtlCol="0" anchor="t"/>
          <a:lstStyle/>
          <a:p>
            <a:pPr marL="0" indent="0" algn="ctr">
              <a:lnSpc>
                <a:spcPts val="2667"/>
              </a:lnSpc>
              <a:buNone/>
            </a:pPr>
            <a:r>
              <a:rPr lang="en-US" sz="2400" dirty="0">
                <a:solidFill>
                  <a:srgbClr val="6EB9FC"/>
                </a:solidFill>
                <a:latin typeface="Lora" pitchFamily="34" charset="0"/>
                <a:ea typeface="Lora" pitchFamily="34" charset="-122"/>
                <a:cs typeface="Lora" pitchFamily="34" charset="-120"/>
              </a:rPr>
              <a:t>2</a:t>
            </a:r>
            <a:endParaRPr lang="en-US" sz="2400" dirty="0"/>
          </a:p>
        </p:txBody>
      </p:sp>
      <p:sp>
        <p:nvSpPr>
          <p:cNvPr id="12" name="Text 8"/>
          <p:cNvSpPr/>
          <p:nvPr/>
        </p:nvSpPr>
        <p:spPr>
          <a:xfrm>
            <a:off x="6840855" y="3851553"/>
            <a:ext cx="2116812" cy="264557"/>
          </a:xfrm>
          <a:prstGeom prst="rect">
            <a:avLst/>
          </a:prstGeom>
          <a:noFill/>
          <a:ln/>
        </p:spPr>
        <p:txBody>
          <a:bodyPr wrap="none" rtlCol="0" anchor="t"/>
          <a:lstStyle/>
          <a:p>
            <a:pPr marL="0" indent="0" algn="l">
              <a:lnSpc>
                <a:spcPts val="2084"/>
              </a:lnSpc>
              <a:buNone/>
            </a:pPr>
            <a:r>
              <a:rPr lang="en-US" sz="2800" dirty="0">
                <a:solidFill>
                  <a:srgbClr val="6EB9FC"/>
                </a:solidFill>
                <a:latin typeface="Lora" pitchFamily="34" charset="0"/>
              </a:rPr>
              <a:t>Outdated Power Grid</a:t>
            </a:r>
          </a:p>
        </p:txBody>
      </p:sp>
      <p:sp>
        <p:nvSpPr>
          <p:cNvPr id="13" name="Text 9"/>
          <p:cNvSpPr/>
          <p:nvPr/>
        </p:nvSpPr>
        <p:spPr>
          <a:xfrm>
            <a:off x="6840855" y="4217670"/>
            <a:ext cx="4090511" cy="541734"/>
          </a:xfrm>
          <a:prstGeom prst="rect">
            <a:avLst/>
          </a:prstGeom>
          <a:noFill/>
          <a:ln/>
        </p:spPr>
        <p:txBody>
          <a:bodyPr wrap="square" rtlCol="0" anchor="t"/>
          <a:lstStyle/>
          <a:p>
            <a:pPr marL="0" indent="0" algn="l">
              <a:lnSpc>
                <a:spcPts val="2134"/>
              </a:lnSpc>
              <a:buNone/>
            </a:pPr>
            <a:r>
              <a:rPr lang="en-US" sz="2000" dirty="0">
                <a:solidFill>
                  <a:srgbClr val="D6E5EF"/>
                </a:solidFill>
                <a:latin typeface="Source Sans Pro" pitchFamily="34" charset="0"/>
                <a:ea typeface="Source Sans Pro" pitchFamily="34" charset="-122"/>
              </a:rPr>
              <a:t>Frequent blackouts and unreliable electricity stall industrial growth</a:t>
            </a:r>
            <a:r>
              <a:rPr lang="en-US" sz="1334" dirty="0">
                <a:solidFill>
                  <a:srgbClr val="D6E5EF"/>
                </a:solidFill>
                <a:latin typeface="Source Sans Pro" pitchFamily="34" charset="0"/>
                <a:ea typeface="Source Sans Pro" pitchFamily="34" charset="-122"/>
                <a:cs typeface="Source Sans Pro" pitchFamily="34" charset="-120"/>
              </a:rPr>
              <a:t>.</a:t>
            </a:r>
            <a:endParaRPr lang="en-US" sz="1334" dirty="0"/>
          </a:p>
        </p:txBody>
      </p:sp>
      <p:sp>
        <p:nvSpPr>
          <p:cNvPr id="14" name="Shape 10"/>
          <p:cNvSpPr/>
          <p:nvPr/>
        </p:nvSpPr>
        <p:spPr>
          <a:xfrm>
            <a:off x="6713815" y="4941600"/>
            <a:ext cx="4344591" cy="10537"/>
          </a:xfrm>
          <a:prstGeom prst="rect">
            <a:avLst/>
          </a:prstGeom>
          <a:solidFill>
            <a:srgbClr val="6EB9FC"/>
          </a:solidFill>
          <a:ln/>
        </p:spPr>
      </p:sp>
      <p:pic>
        <p:nvPicPr>
          <p:cNvPr id="15" name="Image 2" descr="preencoded.png"/>
          <p:cNvPicPr>
            <a:picLocks noChangeAspect="1"/>
          </p:cNvPicPr>
          <p:nvPr/>
        </p:nvPicPr>
        <p:blipFill>
          <a:blip r:embed="rId5"/>
          <a:stretch>
            <a:fillRect/>
          </a:stretch>
        </p:blipFill>
        <p:spPr>
          <a:xfrm>
            <a:off x="3548420" y="4970978"/>
            <a:ext cx="3747611" cy="1246465"/>
          </a:xfrm>
          <a:prstGeom prst="rect">
            <a:avLst/>
          </a:prstGeom>
        </p:spPr>
      </p:pic>
      <p:sp>
        <p:nvSpPr>
          <p:cNvPr id="16" name="Text 11"/>
          <p:cNvSpPr/>
          <p:nvPr/>
        </p:nvSpPr>
        <p:spPr>
          <a:xfrm>
            <a:off x="5363170" y="5424845"/>
            <a:ext cx="117872" cy="338614"/>
          </a:xfrm>
          <a:prstGeom prst="rect">
            <a:avLst/>
          </a:prstGeom>
          <a:noFill/>
          <a:ln/>
        </p:spPr>
        <p:txBody>
          <a:bodyPr wrap="none" rtlCol="0" anchor="t"/>
          <a:lstStyle/>
          <a:p>
            <a:pPr marL="0" indent="0" algn="ctr">
              <a:lnSpc>
                <a:spcPts val="2667"/>
              </a:lnSpc>
              <a:buNone/>
            </a:pPr>
            <a:r>
              <a:rPr lang="en-US" sz="2400" dirty="0">
                <a:solidFill>
                  <a:srgbClr val="6EB9FC"/>
                </a:solidFill>
                <a:latin typeface="Lora" pitchFamily="34" charset="0"/>
                <a:ea typeface="Lora" pitchFamily="34" charset="-122"/>
                <a:cs typeface="Lora" pitchFamily="34" charset="-120"/>
              </a:rPr>
              <a:t>3</a:t>
            </a:r>
            <a:endParaRPr lang="en-US" sz="2400" dirty="0"/>
          </a:p>
        </p:txBody>
      </p:sp>
      <p:sp>
        <p:nvSpPr>
          <p:cNvPr id="17" name="Text 12"/>
          <p:cNvSpPr/>
          <p:nvPr/>
        </p:nvSpPr>
        <p:spPr>
          <a:xfrm>
            <a:off x="7465338" y="5140285"/>
            <a:ext cx="2116812" cy="264557"/>
          </a:xfrm>
          <a:prstGeom prst="rect">
            <a:avLst/>
          </a:prstGeom>
          <a:noFill/>
          <a:ln/>
        </p:spPr>
        <p:txBody>
          <a:bodyPr wrap="none" rtlCol="0" anchor="t"/>
          <a:lstStyle/>
          <a:p>
            <a:pPr marL="0" indent="0" algn="l">
              <a:lnSpc>
                <a:spcPts val="2084"/>
              </a:lnSpc>
              <a:buNone/>
            </a:pPr>
            <a:r>
              <a:rPr lang="en-US" sz="2800" dirty="0">
                <a:solidFill>
                  <a:srgbClr val="6EB9FC"/>
                </a:solidFill>
                <a:latin typeface="Lora" pitchFamily="34" charset="0"/>
              </a:rPr>
              <a:t>Lack of Broadband</a:t>
            </a:r>
          </a:p>
        </p:txBody>
      </p:sp>
      <p:sp>
        <p:nvSpPr>
          <p:cNvPr id="18" name="Text 13"/>
          <p:cNvSpPr/>
          <p:nvPr/>
        </p:nvSpPr>
        <p:spPr>
          <a:xfrm>
            <a:off x="7465338" y="5506403"/>
            <a:ext cx="3466028" cy="541734"/>
          </a:xfrm>
          <a:prstGeom prst="rect">
            <a:avLst/>
          </a:prstGeom>
          <a:noFill/>
          <a:ln/>
        </p:spPr>
        <p:txBody>
          <a:bodyPr wrap="square" rtlCol="0" anchor="t"/>
          <a:lstStyle/>
          <a:p>
            <a:pPr marL="0" indent="0" algn="l">
              <a:lnSpc>
                <a:spcPts val="2134"/>
              </a:lnSpc>
              <a:buNone/>
            </a:pPr>
            <a:r>
              <a:rPr lang="en-US" sz="2000" dirty="0">
                <a:solidFill>
                  <a:srgbClr val="D6E5EF"/>
                </a:solidFill>
                <a:latin typeface="Source Sans Pro" pitchFamily="34" charset="0"/>
                <a:ea typeface="Source Sans Pro" pitchFamily="34" charset="-122"/>
              </a:rPr>
              <a:t>Slow internet access limits innovation and technological advancement.</a:t>
            </a:r>
          </a:p>
        </p:txBody>
      </p:sp>
      <p:sp>
        <p:nvSpPr>
          <p:cNvPr id="19" name="Text 14"/>
          <p:cNvSpPr/>
          <p:nvPr/>
        </p:nvSpPr>
        <p:spPr>
          <a:xfrm>
            <a:off x="1996068" y="6579483"/>
            <a:ext cx="10069552" cy="691726"/>
          </a:xfrm>
          <a:prstGeom prst="rect">
            <a:avLst/>
          </a:prstGeom>
          <a:noFill/>
          <a:ln/>
        </p:spPr>
        <p:txBody>
          <a:bodyPr wrap="square" rtlCol="0" anchor="t"/>
          <a:lstStyle/>
          <a:p>
            <a:pPr marL="0" indent="0">
              <a:lnSpc>
                <a:spcPts val="2134"/>
              </a:lnSpc>
              <a:buNone/>
            </a:pPr>
            <a:r>
              <a:rPr lang="en-US" sz="2400" dirty="0">
                <a:solidFill>
                  <a:srgbClr val="D6E5EF"/>
                </a:solidFill>
                <a:latin typeface="Source Sans Pro" pitchFamily="34" charset="0"/>
                <a:ea typeface="Source Sans Pro" pitchFamily="34" charset="-122"/>
                <a:cs typeface="Source Sans Pro" pitchFamily="34" charset="-120"/>
              </a:rPr>
              <a:t>The Indian government's failure to invest adequately in critical infrastructure projects has stunted the country's economic development. </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sp>
        <p:nvSpPr>
          <p:cNvPr id="5" name="Text 2"/>
          <p:cNvSpPr/>
          <p:nvPr/>
        </p:nvSpPr>
        <p:spPr>
          <a:xfrm>
            <a:off x="404155" y="538639"/>
            <a:ext cx="9198908" cy="1220391"/>
          </a:xfrm>
          <a:prstGeom prst="rect">
            <a:avLst/>
          </a:prstGeom>
          <a:noFill/>
          <a:ln/>
        </p:spPr>
        <p:txBody>
          <a:bodyPr wrap="square" rtlCol="0" anchor="t"/>
          <a:lstStyle/>
          <a:p>
            <a:pPr marL="0" indent="0">
              <a:lnSpc>
                <a:spcPts val="4805"/>
              </a:lnSpc>
              <a:buNone/>
            </a:pPr>
            <a:r>
              <a:rPr lang="en-US" sz="4400" b="1" dirty="0">
                <a:solidFill>
                  <a:srgbClr val="6EB9FC"/>
                </a:solidFill>
                <a:latin typeface="Lora" pitchFamily="34" charset="0"/>
                <a:ea typeface="Lora" pitchFamily="34" charset="-122"/>
                <a:cs typeface="Lora" pitchFamily="34" charset="-120"/>
              </a:rPr>
              <a:t>Diversion of Funds from Critical Public Services</a:t>
            </a:r>
            <a:endParaRPr lang="en-US" sz="4400" b="1" dirty="0"/>
          </a:p>
        </p:txBody>
      </p:sp>
      <p:sp>
        <p:nvSpPr>
          <p:cNvPr id="6" name="Shape 3"/>
          <p:cNvSpPr/>
          <p:nvPr/>
        </p:nvSpPr>
        <p:spPr>
          <a:xfrm>
            <a:off x="1402437" y="2051804"/>
            <a:ext cx="24289" cy="5639157"/>
          </a:xfrm>
          <a:prstGeom prst="rect">
            <a:avLst/>
          </a:prstGeom>
          <a:solidFill>
            <a:srgbClr val="6EB9FC"/>
          </a:solidFill>
          <a:ln/>
        </p:spPr>
      </p:sp>
      <p:sp>
        <p:nvSpPr>
          <p:cNvPr id="7" name="Shape 4"/>
          <p:cNvSpPr/>
          <p:nvPr/>
        </p:nvSpPr>
        <p:spPr>
          <a:xfrm>
            <a:off x="1634192" y="2411730"/>
            <a:ext cx="683300" cy="24289"/>
          </a:xfrm>
          <a:prstGeom prst="rect">
            <a:avLst/>
          </a:prstGeom>
          <a:solidFill>
            <a:srgbClr val="6EB9FC"/>
          </a:solidFill>
          <a:ln/>
        </p:spPr>
      </p:sp>
      <p:sp>
        <p:nvSpPr>
          <p:cNvPr id="8" name="Shape 5"/>
          <p:cNvSpPr/>
          <p:nvPr/>
        </p:nvSpPr>
        <p:spPr>
          <a:xfrm>
            <a:off x="1194971" y="2204323"/>
            <a:ext cx="439222" cy="439222"/>
          </a:xfrm>
          <a:prstGeom prst="roundRect">
            <a:avLst>
              <a:gd name="adj" fmla="val 13337"/>
            </a:avLst>
          </a:prstGeom>
          <a:solidFill>
            <a:srgbClr val="363A4A"/>
          </a:solidFill>
          <a:ln/>
        </p:spPr>
      </p:sp>
      <p:sp>
        <p:nvSpPr>
          <p:cNvPr id="9" name="Text 6"/>
          <p:cNvSpPr/>
          <p:nvPr/>
        </p:nvSpPr>
        <p:spPr>
          <a:xfrm>
            <a:off x="1361182" y="2240875"/>
            <a:ext cx="106680" cy="366117"/>
          </a:xfrm>
          <a:prstGeom prst="rect">
            <a:avLst/>
          </a:prstGeom>
          <a:noFill/>
          <a:ln/>
        </p:spPr>
        <p:txBody>
          <a:bodyPr wrap="none" rtlCol="0" anchor="t"/>
          <a:lstStyle/>
          <a:p>
            <a:pPr marL="0" indent="0" algn="ctr">
              <a:lnSpc>
                <a:spcPts val="2883"/>
              </a:lnSpc>
              <a:buNone/>
            </a:pPr>
            <a:r>
              <a:rPr lang="en-US" sz="2400" dirty="0">
                <a:solidFill>
                  <a:srgbClr val="6EB9FC"/>
                </a:solidFill>
                <a:latin typeface="Lora" pitchFamily="34" charset="0"/>
                <a:ea typeface="Lora" pitchFamily="34" charset="-122"/>
                <a:cs typeface="Lora" pitchFamily="34" charset="-120"/>
              </a:rPr>
              <a:t>1</a:t>
            </a:r>
            <a:endParaRPr lang="en-US" sz="2400" dirty="0"/>
          </a:p>
        </p:txBody>
      </p:sp>
      <p:sp>
        <p:nvSpPr>
          <p:cNvPr id="10" name="Text 7"/>
          <p:cNvSpPr/>
          <p:nvPr/>
        </p:nvSpPr>
        <p:spPr>
          <a:xfrm>
            <a:off x="2488406" y="2246948"/>
            <a:ext cx="2458641" cy="305038"/>
          </a:xfrm>
          <a:prstGeom prst="rect">
            <a:avLst/>
          </a:prstGeom>
          <a:noFill/>
          <a:ln/>
        </p:spPr>
        <p:txBody>
          <a:bodyPr wrap="none" rtlCol="0" anchor="t"/>
          <a:lstStyle/>
          <a:p>
            <a:pPr marL="0" indent="0" algn="l">
              <a:lnSpc>
                <a:spcPts val="2402"/>
              </a:lnSpc>
              <a:buNone/>
            </a:pPr>
            <a:r>
              <a:rPr lang="en-US" sz="3200" dirty="0">
                <a:solidFill>
                  <a:srgbClr val="6EB9FC"/>
                </a:solidFill>
                <a:latin typeface="Lora" pitchFamily="34" charset="0"/>
                <a:ea typeface="Lora" pitchFamily="34" charset="-122"/>
                <a:cs typeface="Lora" pitchFamily="34" charset="-120"/>
              </a:rPr>
              <a:t>Neglected Healthcare</a:t>
            </a:r>
            <a:endParaRPr lang="en-US" sz="3200" dirty="0"/>
          </a:p>
        </p:txBody>
      </p:sp>
      <p:sp>
        <p:nvSpPr>
          <p:cNvPr id="11" name="Text 8"/>
          <p:cNvSpPr/>
          <p:nvPr/>
        </p:nvSpPr>
        <p:spPr>
          <a:xfrm>
            <a:off x="2488406" y="2669024"/>
            <a:ext cx="7362587" cy="937260"/>
          </a:xfrm>
          <a:prstGeom prst="rect">
            <a:avLst/>
          </a:prstGeom>
          <a:noFill/>
          <a:ln/>
        </p:spPr>
        <p:txBody>
          <a:bodyPr wrap="square" rtlCol="0" anchor="t"/>
          <a:lstStyle/>
          <a:p>
            <a:pPr marL="0" indent="0" algn="l">
              <a:lnSpc>
                <a:spcPts val="2460"/>
              </a:lnSpc>
              <a:buNone/>
            </a:pPr>
            <a:r>
              <a:rPr lang="en-US" sz="2000" dirty="0">
                <a:solidFill>
                  <a:srgbClr val="D6E5EF"/>
                </a:solidFill>
                <a:latin typeface="Source Sans Pro" pitchFamily="34" charset="0"/>
                <a:ea typeface="Source Sans Pro" pitchFamily="34" charset="-122"/>
                <a:cs typeface="Source Sans Pro" pitchFamily="34" charset="-120"/>
              </a:rPr>
              <a:t>Funds meant for improving public healthcare infrastructure and services are often diverted to other government programs, leaving hospitals underfunded and unable to provide quality care to citizens.</a:t>
            </a:r>
            <a:endParaRPr lang="en-US" sz="2000" dirty="0"/>
          </a:p>
        </p:txBody>
      </p:sp>
      <p:sp>
        <p:nvSpPr>
          <p:cNvPr id="12" name="Shape 9"/>
          <p:cNvSpPr/>
          <p:nvPr/>
        </p:nvSpPr>
        <p:spPr>
          <a:xfrm>
            <a:off x="1634192" y="4356497"/>
            <a:ext cx="683300" cy="24289"/>
          </a:xfrm>
          <a:prstGeom prst="rect">
            <a:avLst/>
          </a:prstGeom>
          <a:solidFill>
            <a:srgbClr val="6EB9FC"/>
          </a:solidFill>
          <a:ln/>
        </p:spPr>
      </p:sp>
      <p:sp>
        <p:nvSpPr>
          <p:cNvPr id="13" name="Shape 10"/>
          <p:cNvSpPr/>
          <p:nvPr/>
        </p:nvSpPr>
        <p:spPr>
          <a:xfrm>
            <a:off x="1194971" y="4149090"/>
            <a:ext cx="439222" cy="439222"/>
          </a:xfrm>
          <a:prstGeom prst="roundRect">
            <a:avLst>
              <a:gd name="adj" fmla="val 13337"/>
            </a:avLst>
          </a:prstGeom>
          <a:solidFill>
            <a:srgbClr val="363A4A"/>
          </a:solidFill>
          <a:ln/>
        </p:spPr>
      </p:sp>
      <p:sp>
        <p:nvSpPr>
          <p:cNvPr id="14" name="Text 11"/>
          <p:cNvSpPr/>
          <p:nvPr/>
        </p:nvSpPr>
        <p:spPr>
          <a:xfrm>
            <a:off x="1335941" y="4185642"/>
            <a:ext cx="157282" cy="366117"/>
          </a:xfrm>
          <a:prstGeom prst="rect">
            <a:avLst/>
          </a:prstGeom>
          <a:noFill/>
          <a:ln/>
        </p:spPr>
        <p:txBody>
          <a:bodyPr wrap="none" rtlCol="0" anchor="t"/>
          <a:lstStyle/>
          <a:p>
            <a:pPr marL="0" indent="0" algn="ctr">
              <a:lnSpc>
                <a:spcPts val="2883"/>
              </a:lnSpc>
              <a:buNone/>
            </a:pPr>
            <a:r>
              <a:rPr lang="en-US" sz="2400" dirty="0">
                <a:solidFill>
                  <a:srgbClr val="6EB9FC"/>
                </a:solidFill>
                <a:latin typeface="Lora" pitchFamily="34" charset="0"/>
                <a:ea typeface="Lora" pitchFamily="34" charset="-122"/>
                <a:cs typeface="Lora" pitchFamily="34" charset="-120"/>
              </a:rPr>
              <a:t>2</a:t>
            </a:r>
            <a:endParaRPr lang="en-US" sz="2400" dirty="0"/>
          </a:p>
        </p:txBody>
      </p:sp>
      <p:sp>
        <p:nvSpPr>
          <p:cNvPr id="15" name="Text 12"/>
          <p:cNvSpPr/>
          <p:nvPr/>
        </p:nvSpPr>
        <p:spPr>
          <a:xfrm>
            <a:off x="2488406" y="4191714"/>
            <a:ext cx="2744629" cy="305038"/>
          </a:xfrm>
          <a:prstGeom prst="rect">
            <a:avLst/>
          </a:prstGeom>
          <a:noFill/>
          <a:ln/>
        </p:spPr>
        <p:txBody>
          <a:bodyPr wrap="none" rtlCol="0" anchor="t"/>
          <a:lstStyle/>
          <a:p>
            <a:pPr>
              <a:lnSpc>
                <a:spcPts val="2402"/>
              </a:lnSpc>
            </a:pPr>
            <a:r>
              <a:rPr lang="en-US" sz="3200" dirty="0">
                <a:solidFill>
                  <a:srgbClr val="6EB9FC"/>
                </a:solidFill>
                <a:latin typeface="Lora" pitchFamily="34" charset="0"/>
              </a:rPr>
              <a:t>Deteriorating Education</a:t>
            </a:r>
          </a:p>
        </p:txBody>
      </p:sp>
      <p:sp>
        <p:nvSpPr>
          <p:cNvPr id="16" name="Text 13"/>
          <p:cNvSpPr/>
          <p:nvPr/>
        </p:nvSpPr>
        <p:spPr>
          <a:xfrm>
            <a:off x="2488406" y="4613791"/>
            <a:ext cx="7362587" cy="937260"/>
          </a:xfrm>
          <a:prstGeom prst="rect">
            <a:avLst/>
          </a:prstGeom>
          <a:noFill/>
          <a:ln/>
        </p:spPr>
        <p:txBody>
          <a:bodyPr wrap="square" rtlCol="0" anchor="t"/>
          <a:lstStyle/>
          <a:p>
            <a:pPr marL="0" indent="0" algn="l">
              <a:lnSpc>
                <a:spcPts val="2460"/>
              </a:lnSpc>
              <a:buNone/>
            </a:pPr>
            <a:r>
              <a:rPr lang="en-US" sz="2000" dirty="0">
                <a:solidFill>
                  <a:srgbClr val="D6E5EF"/>
                </a:solidFill>
                <a:latin typeface="Source Sans Pro" pitchFamily="34" charset="0"/>
                <a:ea typeface="Source Sans Pro" pitchFamily="34" charset="-122"/>
              </a:rPr>
              <a:t>Crucial funds earmarked for upgrading schools, providing teacher training, and improving educational resources are frequently siphoned off, leading to a decline in the quality of public education</a:t>
            </a:r>
            <a:r>
              <a:rPr lang="en-US" sz="1537" dirty="0">
                <a:solidFill>
                  <a:srgbClr val="D6E5EF"/>
                </a:solidFill>
                <a:latin typeface="Source Sans Pro" pitchFamily="34" charset="0"/>
                <a:ea typeface="Source Sans Pro" pitchFamily="34" charset="-122"/>
                <a:cs typeface="Source Sans Pro" pitchFamily="34" charset="-120"/>
              </a:rPr>
              <a:t>.</a:t>
            </a:r>
            <a:endParaRPr lang="en-US" sz="1537" dirty="0"/>
          </a:p>
        </p:txBody>
      </p:sp>
      <p:sp>
        <p:nvSpPr>
          <p:cNvPr id="17" name="Shape 14"/>
          <p:cNvSpPr/>
          <p:nvPr/>
        </p:nvSpPr>
        <p:spPr>
          <a:xfrm>
            <a:off x="1634192" y="6301264"/>
            <a:ext cx="683300" cy="24289"/>
          </a:xfrm>
          <a:prstGeom prst="rect">
            <a:avLst/>
          </a:prstGeom>
          <a:solidFill>
            <a:srgbClr val="6EB9FC"/>
          </a:solidFill>
          <a:ln/>
        </p:spPr>
      </p:sp>
      <p:sp>
        <p:nvSpPr>
          <p:cNvPr id="18" name="Shape 15"/>
          <p:cNvSpPr/>
          <p:nvPr/>
        </p:nvSpPr>
        <p:spPr>
          <a:xfrm>
            <a:off x="1194971" y="6093857"/>
            <a:ext cx="439222" cy="439222"/>
          </a:xfrm>
          <a:prstGeom prst="roundRect">
            <a:avLst>
              <a:gd name="adj" fmla="val 13337"/>
            </a:avLst>
          </a:prstGeom>
          <a:solidFill>
            <a:srgbClr val="363A4A"/>
          </a:solidFill>
          <a:ln/>
        </p:spPr>
      </p:sp>
      <p:sp>
        <p:nvSpPr>
          <p:cNvPr id="19" name="Text 16"/>
          <p:cNvSpPr/>
          <p:nvPr/>
        </p:nvSpPr>
        <p:spPr>
          <a:xfrm>
            <a:off x="1332964" y="6130409"/>
            <a:ext cx="163116" cy="366117"/>
          </a:xfrm>
          <a:prstGeom prst="rect">
            <a:avLst/>
          </a:prstGeom>
          <a:noFill/>
          <a:ln/>
        </p:spPr>
        <p:txBody>
          <a:bodyPr wrap="none" rtlCol="0" anchor="t"/>
          <a:lstStyle/>
          <a:p>
            <a:pPr marL="0" indent="0" algn="ctr">
              <a:lnSpc>
                <a:spcPts val="2883"/>
              </a:lnSpc>
              <a:buNone/>
            </a:pPr>
            <a:r>
              <a:rPr lang="en-US" sz="2400" dirty="0">
                <a:solidFill>
                  <a:srgbClr val="6EB9FC"/>
                </a:solidFill>
                <a:latin typeface="Lora" pitchFamily="34" charset="0"/>
                <a:ea typeface="Lora" pitchFamily="34" charset="-122"/>
                <a:cs typeface="Lora" pitchFamily="34" charset="-120"/>
              </a:rPr>
              <a:t>3</a:t>
            </a:r>
            <a:endParaRPr lang="en-US" sz="2400" dirty="0"/>
          </a:p>
        </p:txBody>
      </p:sp>
      <p:sp>
        <p:nvSpPr>
          <p:cNvPr id="20" name="Text 17"/>
          <p:cNvSpPr/>
          <p:nvPr/>
        </p:nvSpPr>
        <p:spPr>
          <a:xfrm>
            <a:off x="2488406" y="6136481"/>
            <a:ext cx="2867501" cy="305038"/>
          </a:xfrm>
          <a:prstGeom prst="rect">
            <a:avLst/>
          </a:prstGeom>
          <a:noFill/>
          <a:ln/>
        </p:spPr>
        <p:txBody>
          <a:bodyPr wrap="none" rtlCol="0" anchor="t"/>
          <a:lstStyle/>
          <a:p>
            <a:pPr marL="0" indent="0" algn="l">
              <a:lnSpc>
                <a:spcPts val="2402"/>
              </a:lnSpc>
              <a:buNone/>
            </a:pPr>
            <a:r>
              <a:rPr lang="en-US" sz="3200" dirty="0">
                <a:solidFill>
                  <a:srgbClr val="6EB9FC"/>
                </a:solidFill>
                <a:latin typeface="Lora" pitchFamily="34" charset="0"/>
              </a:rPr>
              <a:t>Crumbling Infrastructure</a:t>
            </a:r>
          </a:p>
        </p:txBody>
      </p:sp>
      <p:sp>
        <p:nvSpPr>
          <p:cNvPr id="21" name="Text 18"/>
          <p:cNvSpPr/>
          <p:nvPr/>
        </p:nvSpPr>
        <p:spPr>
          <a:xfrm>
            <a:off x="2488406" y="6558558"/>
            <a:ext cx="7362587" cy="937260"/>
          </a:xfrm>
          <a:prstGeom prst="rect">
            <a:avLst/>
          </a:prstGeom>
          <a:noFill/>
          <a:ln/>
        </p:spPr>
        <p:txBody>
          <a:bodyPr wrap="square" rtlCol="0" anchor="t"/>
          <a:lstStyle/>
          <a:p>
            <a:pPr marL="0" indent="0" algn="l">
              <a:lnSpc>
                <a:spcPts val="2460"/>
              </a:lnSpc>
              <a:buNone/>
            </a:pPr>
            <a:r>
              <a:rPr lang="en-US" sz="2000" dirty="0">
                <a:solidFill>
                  <a:srgbClr val="D6E5EF"/>
                </a:solidFill>
                <a:latin typeface="Source Sans Pro" pitchFamily="34" charset="0"/>
                <a:ea typeface="Source Sans Pro" pitchFamily="34" charset="-122"/>
              </a:rPr>
              <a:t>Money intended for building and maintaining roads, bridges, and other critical public infrastructure is misused, resulting in a deteriorating transportation network that undermines economic growth and development.</a:t>
            </a:r>
          </a:p>
        </p:txBody>
      </p:sp>
      <p:pic>
        <p:nvPicPr>
          <p:cNvPr id="23" name="Picture 22">
            <a:extLst>
              <a:ext uri="{FF2B5EF4-FFF2-40B4-BE49-F238E27FC236}">
                <a16:creationId xmlns:a16="http://schemas.microsoft.com/office/drawing/2014/main" id="{BEBA80C5-EDBF-0101-359D-FD2A54FCC898}"/>
              </a:ext>
            </a:extLst>
          </p:cNvPr>
          <p:cNvPicPr>
            <a:picLocks noChangeAspect="1"/>
          </p:cNvPicPr>
          <p:nvPr/>
        </p:nvPicPr>
        <p:blipFill>
          <a:blip r:embed="rId3"/>
          <a:stretch>
            <a:fillRect/>
          </a:stretch>
        </p:blipFill>
        <p:spPr>
          <a:xfrm>
            <a:off x="9773079" y="1140657"/>
            <a:ext cx="4453167" cy="2315122"/>
          </a:xfrm>
          <a:prstGeom prst="rect">
            <a:avLst/>
          </a:prstGeom>
        </p:spPr>
      </p:pic>
      <p:pic>
        <p:nvPicPr>
          <p:cNvPr id="25" name="Picture 24">
            <a:extLst>
              <a:ext uri="{FF2B5EF4-FFF2-40B4-BE49-F238E27FC236}">
                <a16:creationId xmlns:a16="http://schemas.microsoft.com/office/drawing/2014/main" id="{4BD2EE8A-F457-1277-4826-76CFF9F36911}"/>
              </a:ext>
            </a:extLst>
          </p:cNvPr>
          <p:cNvPicPr>
            <a:picLocks noChangeAspect="1"/>
          </p:cNvPicPr>
          <p:nvPr/>
        </p:nvPicPr>
        <p:blipFill>
          <a:blip r:embed="rId4"/>
          <a:stretch>
            <a:fillRect/>
          </a:stretch>
        </p:blipFill>
        <p:spPr>
          <a:xfrm>
            <a:off x="9812036" y="3569182"/>
            <a:ext cx="4453167" cy="2290565"/>
          </a:xfrm>
          <a:prstGeom prst="rect">
            <a:avLst/>
          </a:prstGeom>
        </p:spPr>
      </p:pic>
      <p:pic>
        <p:nvPicPr>
          <p:cNvPr id="27" name="Picture 26">
            <a:extLst>
              <a:ext uri="{FF2B5EF4-FFF2-40B4-BE49-F238E27FC236}">
                <a16:creationId xmlns:a16="http://schemas.microsoft.com/office/drawing/2014/main" id="{9233726C-6AB7-8FB6-5572-5676A032E36D}"/>
              </a:ext>
            </a:extLst>
          </p:cNvPr>
          <p:cNvPicPr>
            <a:picLocks noChangeAspect="1"/>
          </p:cNvPicPr>
          <p:nvPr/>
        </p:nvPicPr>
        <p:blipFill>
          <a:blip r:embed="rId5"/>
          <a:stretch>
            <a:fillRect/>
          </a:stretch>
        </p:blipFill>
        <p:spPr>
          <a:xfrm>
            <a:off x="9850993" y="6004078"/>
            <a:ext cx="4453166" cy="21697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275</TotalTime>
  <Words>916</Words>
  <Application>Microsoft Office PowerPoint</Application>
  <PresentationFormat>Custom</PresentationFormat>
  <Paragraphs>82</Paragraphs>
  <Slides>11</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Lora</vt:lpstr>
      <vt:lpstr>Söhne</vt:lpstr>
      <vt:lpstr>Source Sans Pro</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cphmp6897@gmail.com</cp:lastModifiedBy>
  <cp:revision>4</cp:revision>
  <dcterms:created xsi:type="dcterms:W3CDTF">2024-03-31T00:03:51Z</dcterms:created>
  <dcterms:modified xsi:type="dcterms:W3CDTF">2024-03-31T09:40:07Z</dcterms:modified>
</cp:coreProperties>
</file>